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574" r:id="rId3"/>
    <p:sldId id="619" r:id="rId4"/>
    <p:sldId id="621" r:id="rId5"/>
    <p:sldId id="620" r:id="rId6"/>
    <p:sldId id="626" r:id="rId7"/>
    <p:sldId id="577" r:id="rId8"/>
    <p:sldId id="625" r:id="rId9"/>
    <p:sldId id="622" r:id="rId10"/>
    <p:sldId id="623" r:id="rId11"/>
    <p:sldId id="624" r:id="rId12"/>
    <p:sldId id="627" r:id="rId13"/>
    <p:sldId id="590" r:id="rId14"/>
    <p:sldId id="575" r:id="rId15"/>
    <p:sldId id="589" r:id="rId16"/>
    <p:sldId id="579" r:id="rId17"/>
    <p:sldId id="580" r:id="rId18"/>
    <p:sldId id="581" r:id="rId19"/>
    <p:sldId id="582" r:id="rId20"/>
    <p:sldId id="630" r:id="rId21"/>
    <p:sldId id="632" r:id="rId22"/>
    <p:sldId id="633" r:id="rId23"/>
    <p:sldId id="629" r:id="rId24"/>
    <p:sldId id="631" r:id="rId25"/>
    <p:sldId id="634" r:id="rId26"/>
    <p:sldId id="635" r:id="rId27"/>
    <p:sldId id="636" r:id="rId28"/>
    <p:sldId id="637" r:id="rId29"/>
    <p:sldId id="638" r:id="rId30"/>
    <p:sldId id="639" r:id="rId31"/>
    <p:sldId id="447" r:id="rId3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9039" autoAdjust="0"/>
    <p:restoredTop sz="94660"/>
  </p:normalViewPr>
  <p:slideViewPr>
    <p:cSldViewPr>
      <p:cViewPr varScale="1">
        <p:scale>
          <a:sx n="52" d="100"/>
          <a:sy n="52" d="100"/>
        </p:scale>
        <p:origin x="-166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DE2D81C-A7BF-4319-8690-BF53C74BF922}" type="datetimeFigureOut">
              <a:rPr lang="ru-RU" smtClean="0"/>
              <a:pPr/>
              <a:t>12.11.2016</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983BEF4-40B4-4F5C-B9D3-790756FEAEDC}" type="slidenum">
              <a:rPr lang="ru-RU" smtClean="0"/>
              <a:pPr/>
              <a:t>‹#›</a:t>
            </a:fld>
            <a:endParaRPr lang="ru-RU"/>
          </a:p>
        </p:txBody>
      </p:sp>
    </p:spTree>
    <p:extLst>
      <p:ext uri="{BB962C8B-B14F-4D97-AF65-F5344CB8AC3E}">
        <p14:creationId xmlns:p14="http://schemas.microsoft.com/office/powerpoint/2010/main" xmlns="" val="35448526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2983BEF4-40B4-4F5C-B9D3-790756FEAEDC}" type="slidenum">
              <a:rPr lang="ru-RU" smtClean="0"/>
              <a:pPr/>
              <a:t>14</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1F30CF41-2D73-479F-9A07-A3FC746E0252}" type="datetimeFigureOut">
              <a:rPr lang="ru-RU" smtClean="0"/>
              <a:pPr/>
              <a:t>12.11.2016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B44F060-C70C-45F0-8F77-0EAA168649D2}"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F30CF41-2D73-479F-9A07-A3FC746E0252}" type="datetimeFigureOut">
              <a:rPr lang="ru-RU" smtClean="0"/>
              <a:pPr/>
              <a:t>12.11.2016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B44F060-C70C-45F0-8F77-0EAA168649D2}"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F30CF41-2D73-479F-9A07-A3FC746E0252}" type="datetimeFigureOut">
              <a:rPr lang="ru-RU" smtClean="0"/>
              <a:pPr/>
              <a:t>12.11.2016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B44F060-C70C-45F0-8F77-0EAA168649D2}"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F30CF41-2D73-479F-9A07-A3FC746E0252}" type="datetimeFigureOut">
              <a:rPr lang="ru-RU" smtClean="0"/>
              <a:pPr/>
              <a:t>12.11.2016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B44F060-C70C-45F0-8F77-0EAA168649D2}"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1F30CF41-2D73-479F-9A07-A3FC746E0252}" type="datetimeFigureOut">
              <a:rPr lang="ru-RU" smtClean="0"/>
              <a:pPr/>
              <a:t>12.11.2016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B44F060-C70C-45F0-8F77-0EAA168649D2}"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1F30CF41-2D73-479F-9A07-A3FC746E0252}" type="datetimeFigureOut">
              <a:rPr lang="ru-RU" smtClean="0"/>
              <a:pPr/>
              <a:t>12.11.2016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B44F060-C70C-45F0-8F77-0EAA168649D2}"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1F30CF41-2D73-479F-9A07-A3FC746E0252}" type="datetimeFigureOut">
              <a:rPr lang="ru-RU" smtClean="0"/>
              <a:pPr/>
              <a:t>12.11.2016</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1B44F060-C70C-45F0-8F77-0EAA168649D2}"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1F30CF41-2D73-479F-9A07-A3FC746E0252}" type="datetimeFigureOut">
              <a:rPr lang="ru-RU" smtClean="0"/>
              <a:pPr/>
              <a:t>12.11.2016</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1B44F060-C70C-45F0-8F77-0EAA168649D2}"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F30CF41-2D73-479F-9A07-A3FC746E0252}" type="datetimeFigureOut">
              <a:rPr lang="ru-RU" smtClean="0"/>
              <a:pPr/>
              <a:t>12.11.2016</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1B44F060-C70C-45F0-8F77-0EAA168649D2}"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1F30CF41-2D73-479F-9A07-A3FC746E0252}" type="datetimeFigureOut">
              <a:rPr lang="ru-RU" smtClean="0"/>
              <a:pPr/>
              <a:t>12.11.2016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B44F060-C70C-45F0-8F77-0EAA168649D2}"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1F30CF41-2D73-479F-9A07-A3FC746E0252}" type="datetimeFigureOut">
              <a:rPr lang="ru-RU" smtClean="0"/>
              <a:pPr/>
              <a:t>12.11.2016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B44F060-C70C-45F0-8F77-0EAA168649D2}"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30CF41-2D73-479F-9A07-A3FC746E0252}" type="datetimeFigureOut">
              <a:rPr lang="ru-RU" smtClean="0"/>
              <a:pPr/>
              <a:t>12.11.2016</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44F060-C70C-45F0-8F77-0EAA168649D2}"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3" Type="http://schemas.openxmlformats.org/officeDocument/2006/relationships/hyperlink" Target="mailto:anarushevich@yandex.ru" TargetMode="External"/><Relationship Id="rId2" Type="http://schemas.openxmlformats.org/officeDocument/2006/relationships/hyperlink" Target="mailto:seninan@list.ru"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00100" y="142852"/>
            <a:ext cx="7672414" cy="2857520"/>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noAutofit/>
          </a:bodyPr>
          <a:lstStyle/>
          <a:p>
            <a:pPr>
              <a:defRPr/>
            </a:pPr>
            <a:r>
              <a:rPr lang="ru-RU" sz="2000" b="1" dirty="0" smtClean="0">
                <a:ln w="11430"/>
                <a:solidFill>
                  <a:schemeClr val="tx2">
                    <a:lumMod val="75000"/>
                  </a:schemeClr>
                </a:solidFill>
                <a:effectLst>
                  <a:outerShdw blurRad="50800" dist="39000" dir="5460000" algn="tl">
                    <a:srgbClr val="000000">
                      <a:alpha val="38000"/>
                    </a:srgbClr>
                  </a:outerShdw>
                </a:effectLst>
                <a:latin typeface="Arial" pitchFamily="34" charset="0"/>
                <a:cs typeface="Arial" pitchFamily="34" charset="0"/>
              </a:rPr>
              <a:t/>
            </a:r>
            <a:br>
              <a:rPr lang="ru-RU" sz="2000" b="1" dirty="0" smtClean="0">
                <a:ln w="11430"/>
                <a:solidFill>
                  <a:schemeClr val="tx2">
                    <a:lumMod val="75000"/>
                  </a:schemeClr>
                </a:solidFill>
                <a:effectLst>
                  <a:outerShdw blurRad="50800" dist="39000" dir="5460000" algn="tl">
                    <a:srgbClr val="000000">
                      <a:alpha val="38000"/>
                    </a:srgbClr>
                  </a:outerShdw>
                </a:effectLst>
                <a:latin typeface="Arial" pitchFamily="34" charset="0"/>
                <a:cs typeface="Arial" pitchFamily="34" charset="0"/>
              </a:rPr>
            </a:br>
            <a:r>
              <a:rPr lang="ru-RU" sz="2000" b="1" dirty="0" smtClean="0">
                <a:ln w="11430"/>
                <a:solidFill>
                  <a:schemeClr val="tx2">
                    <a:lumMod val="75000"/>
                  </a:schemeClr>
                </a:solidFill>
                <a:effectLst>
                  <a:outerShdw blurRad="50800" dist="39000" dir="5460000" algn="tl">
                    <a:srgbClr val="000000">
                      <a:alpha val="38000"/>
                    </a:srgbClr>
                  </a:outerShdw>
                </a:effectLst>
                <a:latin typeface="Arial" pitchFamily="34" charset="0"/>
                <a:cs typeface="Arial" pitchFamily="34" charset="0"/>
              </a:rPr>
              <a:t/>
            </a:r>
            <a:br>
              <a:rPr lang="ru-RU" sz="2000" b="1" dirty="0" smtClean="0">
                <a:ln w="11430"/>
                <a:solidFill>
                  <a:schemeClr val="tx2">
                    <a:lumMod val="75000"/>
                  </a:schemeClr>
                </a:solidFill>
                <a:effectLst>
                  <a:outerShdw blurRad="50800" dist="39000" dir="5460000" algn="tl">
                    <a:srgbClr val="000000">
                      <a:alpha val="38000"/>
                    </a:srgbClr>
                  </a:outerShdw>
                </a:effectLst>
                <a:latin typeface="Arial" pitchFamily="34" charset="0"/>
                <a:cs typeface="Arial" pitchFamily="34" charset="0"/>
              </a:rPr>
            </a:br>
            <a:r>
              <a:rPr lang="ru-RU" sz="2000" b="1" dirty="0" smtClean="0">
                <a:ln w="11430"/>
                <a:solidFill>
                  <a:schemeClr val="tx2">
                    <a:lumMod val="75000"/>
                  </a:schemeClr>
                </a:solidFill>
                <a:effectLst>
                  <a:outerShdw blurRad="50800" dist="39000" dir="5460000" algn="tl">
                    <a:srgbClr val="000000">
                      <a:alpha val="38000"/>
                    </a:srgbClr>
                  </a:outerShdw>
                </a:effectLst>
                <a:latin typeface="Arial" pitchFamily="34" charset="0"/>
                <a:cs typeface="Arial" pitchFamily="34" charset="0"/>
              </a:rPr>
              <a:t/>
            </a:r>
            <a:br>
              <a:rPr lang="ru-RU" sz="2000" b="1" dirty="0" smtClean="0">
                <a:ln w="11430"/>
                <a:solidFill>
                  <a:schemeClr val="tx2">
                    <a:lumMod val="75000"/>
                  </a:schemeClr>
                </a:solidFill>
                <a:effectLst>
                  <a:outerShdw blurRad="50800" dist="39000" dir="5460000" algn="tl">
                    <a:srgbClr val="000000">
                      <a:alpha val="38000"/>
                    </a:srgbClr>
                  </a:outerShdw>
                </a:effectLst>
                <a:latin typeface="Arial" pitchFamily="34" charset="0"/>
                <a:cs typeface="Arial" pitchFamily="34" charset="0"/>
              </a:rPr>
            </a:br>
            <a:r>
              <a:rPr lang="ru-RU" sz="3200" b="1" dirty="0" smtClean="0">
                <a:ln w="11430"/>
                <a:solidFill>
                  <a:schemeClr val="tx2">
                    <a:lumMod val="75000"/>
                  </a:schemeClr>
                </a:solidFill>
                <a:effectLst>
                  <a:outerShdw blurRad="50800" dist="39000" dir="5460000" algn="tl">
                    <a:srgbClr val="000000">
                      <a:alpha val="38000"/>
                    </a:srgbClr>
                  </a:outerShdw>
                </a:effectLst>
                <a:latin typeface="Arial" pitchFamily="34" charset="0"/>
                <a:cs typeface="Arial" pitchFamily="34" charset="0"/>
              </a:rPr>
              <a:t>  </a:t>
            </a:r>
            <a:r>
              <a:rPr lang="ru-RU" sz="4000" b="1" dirty="0" smtClean="0">
                <a:solidFill>
                  <a:schemeClr val="tx2">
                    <a:lumMod val="50000"/>
                  </a:schemeClr>
                </a:solidFill>
                <a:effectLst>
                  <a:outerShdw blurRad="38100" dist="38100" dir="2700000" algn="tl">
                    <a:srgbClr val="000000">
                      <a:alpha val="43137"/>
                    </a:srgbClr>
                  </a:outerShdw>
                </a:effectLst>
              </a:rPr>
              <a:t>Сочинение на ЕГЭ: </a:t>
            </a:r>
            <a:br>
              <a:rPr lang="ru-RU" sz="4000" b="1" dirty="0" smtClean="0">
                <a:solidFill>
                  <a:schemeClr val="tx2">
                    <a:lumMod val="50000"/>
                  </a:schemeClr>
                </a:solidFill>
                <a:effectLst>
                  <a:outerShdw blurRad="38100" dist="38100" dir="2700000" algn="tl">
                    <a:srgbClr val="000000">
                      <a:alpha val="43137"/>
                    </a:srgbClr>
                  </a:outerShdw>
                </a:effectLst>
              </a:rPr>
            </a:br>
            <a:r>
              <a:rPr lang="ru-RU" sz="4000" b="1" dirty="0" smtClean="0">
                <a:solidFill>
                  <a:schemeClr val="tx2">
                    <a:lumMod val="50000"/>
                  </a:schemeClr>
                </a:solidFill>
                <a:effectLst>
                  <a:outerShdw blurRad="38100" dist="38100" dir="2700000" algn="tl">
                    <a:srgbClr val="000000">
                      <a:alpha val="43137"/>
                    </a:srgbClr>
                  </a:outerShdw>
                </a:effectLst>
              </a:rPr>
              <a:t> работа над ошибками</a:t>
            </a:r>
            <a:r>
              <a:rPr lang="ru-RU" sz="2000" b="1" i="1" dirty="0" smtClean="0"/>
              <a:t> </a:t>
            </a:r>
            <a:r>
              <a:rPr lang="ru-RU" sz="2000" b="1" i="1" dirty="0"/>
              <a:t> </a:t>
            </a:r>
            <a:r>
              <a:rPr lang="ru-RU" sz="2000" b="1" i="1" dirty="0" smtClean="0"/>
              <a:t> </a:t>
            </a:r>
            <a:endParaRPr lang="ru-RU" sz="2000" dirty="0"/>
          </a:p>
        </p:txBody>
      </p:sp>
      <p:sp>
        <p:nvSpPr>
          <p:cNvPr id="3" name="Подзаголовок 2"/>
          <p:cNvSpPr>
            <a:spLocks noGrp="1"/>
          </p:cNvSpPr>
          <p:nvPr>
            <p:ph type="subTitle" idx="1"/>
          </p:nvPr>
        </p:nvSpPr>
        <p:spPr>
          <a:xfrm>
            <a:off x="1142976" y="3500438"/>
            <a:ext cx="7500990" cy="2643206"/>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normAutofit/>
          </a:bodyPr>
          <a:lstStyle/>
          <a:p>
            <a:r>
              <a:rPr lang="ru-RU" sz="4200" b="1" dirty="0" smtClean="0">
                <a:solidFill>
                  <a:schemeClr val="tx2">
                    <a:lumMod val="75000"/>
                  </a:schemeClr>
                </a:solidFill>
                <a:effectLst>
                  <a:outerShdw blurRad="38100" dist="38100" dir="2700000" algn="tl">
                    <a:srgbClr val="000000">
                      <a:alpha val="43137"/>
                    </a:srgbClr>
                  </a:outerShdw>
                </a:effectLst>
              </a:rPr>
              <a:t>Сенина Наталья Аркадьевна,</a:t>
            </a:r>
            <a:endParaRPr lang="ru-RU" b="1" dirty="0" smtClean="0">
              <a:solidFill>
                <a:schemeClr val="tx2">
                  <a:lumMod val="75000"/>
                </a:schemeClr>
              </a:solidFill>
              <a:effectLst>
                <a:outerShdw blurRad="38100" dist="38100" dir="2700000" algn="tl">
                  <a:srgbClr val="000000">
                    <a:alpha val="43137"/>
                  </a:srgbClr>
                </a:outerShdw>
              </a:effectLst>
            </a:endParaRPr>
          </a:p>
          <a:p>
            <a:r>
              <a:rPr lang="ru-RU" sz="4200" b="1" dirty="0" err="1" smtClean="0">
                <a:solidFill>
                  <a:schemeClr val="tx2">
                    <a:lumMod val="75000"/>
                  </a:schemeClr>
                </a:solidFill>
                <a:effectLst>
                  <a:outerShdw blurRad="38100" dist="38100" dir="2700000" algn="tl">
                    <a:srgbClr val="000000">
                      <a:alpha val="43137"/>
                    </a:srgbClr>
                  </a:outerShdw>
                </a:effectLst>
              </a:rPr>
              <a:t>Нарушевич</a:t>
            </a:r>
            <a:r>
              <a:rPr lang="ru-RU" sz="4200" b="1" dirty="0" smtClean="0">
                <a:solidFill>
                  <a:schemeClr val="tx2">
                    <a:lumMod val="75000"/>
                  </a:schemeClr>
                </a:solidFill>
                <a:effectLst>
                  <a:outerShdw blurRad="38100" dist="38100" dir="2700000" algn="tl">
                    <a:srgbClr val="000000">
                      <a:alpha val="43137"/>
                    </a:srgbClr>
                  </a:outerShdw>
                </a:effectLst>
              </a:rPr>
              <a:t> Андрей Георгиевич</a:t>
            </a:r>
          </a:p>
          <a:p>
            <a:endParaRPr lang="ru-RU" b="1" dirty="0" smtClean="0">
              <a:solidFill>
                <a:schemeClr val="tx2">
                  <a:lumMod val="75000"/>
                </a:schemeClr>
              </a:solidFill>
              <a:effectLst>
                <a:outerShdw blurRad="38100" dist="38100" dir="2700000" algn="tl">
                  <a:srgbClr val="000000">
                    <a:alpha val="43137"/>
                  </a:srgbClr>
                </a:outerShdw>
              </a:effectLst>
            </a:endParaRPr>
          </a:p>
          <a:p>
            <a:r>
              <a:rPr lang="ru-RU" sz="2400" dirty="0" smtClean="0">
                <a:solidFill>
                  <a:schemeClr val="tx2">
                    <a:lumMod val="75000"/>
                  </a:schemeClr>
                </a:solidFill>
              </a:rPr>
              <a:t>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noAutofit/>
          </a:bodyPr>
          <a:lstStyle/>
          <a:p>
            <a:pPr>
              <a:defRPr/>
            </a:pPr>
            <a:r>
              <a:rPr lang="ru-RU" sz="2000" b="1" i="1" dirty="0" smtClean="0"/>
              <a:t>  </a:t>
            </a:r>
            <a:r>
              <a:rPr lang="ru-RU" sz="3200" b="1" dirty="0" smtClean="0">
                <a:solidFill>
                  <a:srgbClr val="002060"/>
                </a:solidFill>
                <a:effectLst>
                  <a:outerShdw blurRad="38100" dist="38100" dir="2700000" algn="tl">
                    <a:srgbClr val="000000">
                      <a:alpha val="43137"/>
                    </a:srgbClr>
                  </a:outerShdw>
                </a:effectLst>
              </a:rPr>
              <a:t>   </a:t>
            </a:r>
            <a:r>
              <a:rPr lang="en-US" sz="3200" b="1" dirty="0" smtClean="0">
                <a:solidFill>
                  <a:srgbClr val="002060"/>
                </a:solidFill>
                <a:effectLst>
                  <a:outerShdw blurRad="38100" dist="38100" dir="2700000" algn="tl">
                    <a:srgbClr val="000000">
                      <a:alpha val="43137"/>
                    </a:srgbClr>
                  </a:outerShdw>
                </a:effectLst>
              </a:rPr>
              <a:t> </a:t>
            </a:r>
            <a:r>
              <a:rPr lang="ru-RU" sz="3200" b="1" dirty="0" smtClean="0">
                <a:solidFill>
                  <a:srgbClr val="002060"/>
                </a:solidFill>
                <a:effectLst>
                  <a:outerShdw blurRad="38100" dist="38100" dir="2700000" algn="tl">
                    <a:srgbClr val="000000">
                      <a:alpha val="43137"/>
                    </a:srgbClr>
                  </a:outerShdw>
                </a:effectLst>
              </a:rPr>
              <a:t> Формулирование проблемы</a:t>
            </a:r>
            <a:br>
              <a:rPr lang="ru-RU" sz="3200" b="1" dirty="0" smtClean="0">
                <a:solidFill>
                  <a:srgbClr val="002060"/>
                </a:solidFill>
                <a:effectLst>
                  <a:outerShdw blurRad="38100" dist="38100" dir="2700000" algn="tl">
                    <a:srgbClr val="000000">
                      <a:alpha val="43137"/>
                    </a:srgbClr>
                  </a:outerShdw>
                </a:effectLst>
              </a:rPr>
            </a:br>
            <a:endParaRPr lang="ru-RU" sz="2000" dirty="0">
              <a:solidFill>
                <a:srgbClr val="002060"/>
              </a:solidFill>
              <a:effectLst>
                <a:outerShdw blurRad="38100" dist="38100" dir="2700000" algn="tl">
                  <a:srgbClr val="000000">
                    <a:alpha val="43137"/>
                  </a:srgbClr>
                </a:outerShdw>
              </a:effectLst>
            </a:endParaRPr>
          </a:p>
        </p:txBody>
      </p:sp>
      <p:sp>
        <p:nvSpPr>
          <p:cNvPr id="6" name="Содержимое 5"/>
          <p:cNvSpPr>
            <a:spLocks noGrp="1"/>
          </p:cNvSpPr>
          <p:nvPr>
            <p:ph idx="1"/>
          </p:nvPr>
        </p:nvSpPr>
        <p:spPr/>
        <p:txBody>
          <a:bodyPr>
            <a:normAutofit fontScale="92500" lnSpcReduction="10000"/>
          </a:bodyPr>
          <a:lstStyle/>
          <a:p>
            <a:pPr algn="just">
              <a:buNone/>
            </a:pPr>
            <a:endParaRPr lang="ru-RU" sz="2400" b="1" dirty="0" smtClean="0"/>
          </a:p>
          <a:p>
            <a:pPr marL="0" indent="0" algn="just">
              <a:buNone/>
            </a:pPr>
            <a:r>
              <a:rPr lang="ru-RU" sz="2000" b="1" dirty="0" smtClean="0"/>
              <a:t>Проблема не сформулирована:</a:t>
            </a:r>
          </a:p>
          <a:p>
            <a:pPr algn="just">
              <a:buFont typeface="Wingdings" pitchFamily="2" charset="2"/>
              <a:buChar char="ü"/>
            </a:pPr>
            <a:r>
              <a:rPr lang="ru-RU" sz="2000" i="1" dirty="0" smtClean="0"/>
              <a:t>Современным </a:t>
            </a:r>
            <a:r>
              <a:rPr lang="ru-RU" sz="2000" i="1" dirty="0"/>
              <a:t>детям сейчас намного легче, чем детям, которые жили в военное время. У них есть всё для счастливого детства. Они могут без труда получать образование, заниматься саморазвитием. Им не нужно без необходимости работать, заниматься взрослыми делами. Совсем всё по-другому было у детей военных лет. </a:t>
            </a:r>
          </a:p>
          <a:p>
            <a:pPr marL="0" indent="0" algn="just">
              <a:buNone/>
            </a:pPr>
            <a:endParaRPr lang="ru-RU" sz="2000" b="1" dirty="0" smtClean="0"/>
          </a:p>
          <a:p>
            <a:pPr marL="0" indent="0" algn="just">
              <a:buNone/>
            </a:pPr>
            <a:r>
              <a:rPr lang="ru-RU" sz="2000" b="1" dirty="0" smtClean="0"/>
              <a:t>Проблема сформулирована неверно:</a:t>
            </a:r>
          </a:p>
          <a:p>
            <a:pPr algn="just">
              <a:buFont typeface="Wingdings" pitchFamily="2" charset="2"/>
              <a:buChar char="ü"/>
            </a:pPr>
            <a:r>
              <a:rPr lang="ru-RU" sz="2000" i="1" dirty="0" smtClean="0"/>
              <a:t>В </a:t>
            </a:r>
            <a:r>
              <a:rPr lang="ru-RU" sz="2000" i="1" dirty="0"/>
              <a:t>данном тексте В. Песков поднимает одну из важных проблем – проблему книг.  Как влияют книги на человека</a:t>
            </a:r>
            <a:r>
              <a:rPr lang="ru-RU" sz="2000" i="1" dirty="0" smtClean="0"/>
              <a:t>?</a:t>
            </a:r>
          </a:p>
          <a:p>
            <a:pPr algn="just">
              <a:buFont typeface="Wingdings" pitchFamily="2" charset="2"/>
              <a:buChar char="ü"/>
            </a:pPr>
            <a:r>
              <a:rPr lang="ru-RU" sz="2000" i="1" dirty="0"/>
              <a:t>Проблема несамостоятельности современного поколения очень актуальна в наше время. И именно её В.М. Песков освещает в своём тексте</a:t>
            </a:r>
            <a:r>
              <a:rPr lang="ru-RU" sz="2000" i="1" dirty="0" smtClean="0"/>
              <a:t>.</a:t>
            </a:r>
            <a:endParaRPr lang="ru-RU" sz="2000" i="1" dirty="0"/>
          </a:p>
          <a:p>
            <a:pPr marL="0" indent="0" algn="just">
              <a:buNone/>
            </a:pPr>
            <a:r>
              <a:rPr lang="ru-RU" sz="2000" dirty="0" smtClean="0"/>
              <a:t>  </a:t>
            </a:r>
            <a:endParaRPr lang="ru-RU" sz="2000" dirty="0"/>
          </a:p>
        </p:txBody>
      </p:sp>
    </p:spTree>
    <p:extLst>
      <p:ext uri="{BB962C8B-B14F-4D97-AF65-F5344CB8AC3E}">
        <p14:creationId xmlns:p14="http://schemas.microsoft.com/office/powerpoint/2010/main" xmlns="" val="16596789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noAutofit/>
          </a:bodyPr>
          <a:lstStyle/>
          <a:p>
            <a:pPr>
              <a:defRPr/>
            </a:pPr>
            <a:r>
              <a:rPr lang="ru-RU" sz="2000" b="1" i="1" dirty="0" smtClean="0"/>
              <a:t>  </a:t>
            </a:r>
            <a:r>
              <a:rPr lang="ru-RU" sz="3200" b="1" dirty="0" smtClean="0">
                <a:solidFill>
                  <a:srgbClr val="002060"/>
                </a:solidFill>
                <a:effectLst>
                  <a:outerShdw blurRad="38100" dist="38100" dir="2700000" algn="tl">
                    <a:srgbClr val="000000">
                      <a:alpha val="43137"/>
                    </a:srgbClr>
                  </a:outerShdw>
                </a:effectLst>
              </a:rPr>
              <a:t>   </a:t>
            </a:r>
            <a:r>
              <a:rPr lang="en-US" sz="3200" b="1" dirty="0" smtClean="0">
                <a:solidFill>
                  <a:srgbClr val="002060"/>
                </a:solidFill>
                <a:effectLst>
                  <a:outerShdw blurRad="38100" dist="38100" dir="2700000" algn="tl">
                    <a:srgbClr val="000000">
                      <a:alpha val="43137"/>
                    </a:srgbClr>
                  </a:outerShdw>
                </a:effectLst>
              </a:rPr>
              <a:t> </a:t>
            </a:r>
            <a:r>
              <a:rPr lang="ru-RU" sz="3200" b="1" dirty="0" smtClean="0">
                <a:solidFill>
                  <a:srgbClr val="002060"/>
                </a:solidFill>
                <a:effectLst>
                  <a:outerShdw blurRad="38100" dist="38100" dir="2700000" algn="tl">
                    <a:srgbClr val="000000">
                      <a:alpha val="43137"/>
                    </a:srgbClr>
                  </a:outerShdw>
                </a:effectLst>
              </a:rPr>
              <a:t> Формулирование проблемы</a:t>
            </a:r>
            <a:br>
              <a:rPr lang="ru-RU" sz="3200" b="1" dirty="0" smtClean="0">
                <a:solidFill>
                  <a:srgbClr val="002060"/>
                </a:solidFill>
                <a:effectLst>
                  <a:outerShdw blurRad="38100" dist="38100" dir="2700000" algn="tl">
                    <a:srgbClr val="000000">
                      <a:alpha val="43137"/>
                    </a:srgbClr>
                  </a:outerShdw>
                </a:effectLst>
              </a:rPr>
            </a:br>
            <a:r>
              <a:rPr lang="ru-RU" sz="2000" b="1" dirty="0" smtClean="0">
                <a:solidFill>
                  <a:srgbClr val="002060"/>
                </a:solidFill>
                <a:effectLst>
                  <a:outerShdw blurRad="38100" dist="38100" dir="2700000" algn="tl">
                    <a:srgbClr val="000000">
                      <a:alpha val="43137"/>
                    </a:srgbClr>
                  </a:outerShdw>
                </a:effectLst>
              </a:rPr>
              <a:t>Формулировки, неудачные с точки зрения речевого оформления</a:t>
            </a:r>
            <a:endParaRPr lang="ru-RU" sz="2000" dirty="0">
              <a:solidFill>
                <a:srgbClr val="002060"/>
              </a:solidFill>
              <a:effectLst>
                <a:outerShdw blurRad="38100" dist="38100" dir="2700000" algn="tl">
                  <a:srgbClr val="000000">
                    <a:alpha val="43137"/>
                  </a:srgbClr>
                </a:outerShdw>
              </a:effectLst>
            </a:endParaRPr>
          </a:p>
        </p:txBody>
      </p:sp>
      <p:sp>
        <p:nvSpPr>
          <p:cNvPr id="6" name="Содержимое 5"/>
          <p:cNvSpPr>
            <a:spLocks noGrp="1"/>
          </p:cNvSpPr>
          <p:nvPr>
            <p:ph idx="1"/>
          </p:nvPr>
        </p:nvSpPr>
        <p:spPr/>
        <p:txBody>
          <a:bodyPr>
            <a:normAutofit lnSpcReduction="10000"/>
          </a:bodyPr>
          <a:lstStyle/>
          <a:p>
            <a:pPr algn="just">
              <a:buFont typeface="Wingdings" pitchFamily="2" charset="2"/>
              <a:buChar char="ü"/>
            </a:pPr>
            <a:r>
              <a:rPr lang="ru-RU" sz="2000" i="1" dirty="0" smtClean="0"/>
              <a:t>Чему </a:t>
            </a:r>
            <a:r>
              <a:rPr lang="ru-RU" sz="2000" i="1" dirty="0"/>
              <a:t>необходимо с детства приучать детей? Этим вопросом задаётся автор</a:t>
            </a:r>
            <a:r>
              <a:rPr lang="ru-RU" sz="2000" i="1" dirty="0" smtClean="0"/>
              <a:t>.</a:t>
            </a:r>
            <a:endParaRPr lang="ru-RU" sz="2000" i="1" dirty="0"/>
          </a:p>
          <a:p>
            <a:pPr algn="just">
              <a:buFont typeface="Wingdings" pitchFamily="2" charset="2"/>
              <a:buChar char="ü"/>
            </a:pPr>
            <a:r>
              <a:rPr lang="ru-RU" sz="2000" i="1" dirty="0"/>
              <a:t>Какой период нашего воспитания является ключевым в нашей жизни? Вот над каким вопросом заставил меня задуматься текст </a:t>
            </a:r>
            <a:r>
              <a:rPr lang="ru-RU" sz="2000" i="1" dirty="0" err="1"/>
              <a:t>Пескова</a:t>
            </a:r>
            <a:r>
              <a:rPr lang="ru-RU" sz="2000" i="1" dirty="0" smtClean="0"/>
              <a:t>.</a:t>
            </a:r>
            <a:endParaRPr lang="ru-RU" sz="2000" i="1" dirty="0"/>
          </a:p>
          <a:p>
            <a:pPr algn="just">
              <a:buFont typeface="Wingdings" pitchFamily="2" charset="2"/>
              <a:buChar char="ü"/>
            </a:pPr>
            <a:r>
              <a:rPr lang="ru-RU" sz="2000" i="1" dirty="0"/>
              <a:t>Влияние детства на дальнейшую жизнь человека – это тема, над которой нам предлагает задуматься </a:t>
            </a:r>
            <a:r>
              <a:rPr lang="ru-RU" sz="2000" i="1" dirty="0" err="1"/>
              <a:t>В.Песков</a:t>
            </a:r>
            <a:r>
              <a:rPr lang="ru-RU" sz="2000" i="1" dirty="0"/>
              <a:t>.</a:t>
            </a:r>
          </a:p>
          <a:p>
            <a:pPr algn="just">
              <a:buFont typeface="Wingdings" pitchFamily="2" charset="2"/>
              <a:buChar char="ü"/>
            </a:pPr>
            <a:r>
              <a:rPr lang="ru-RU" sz="2000" i="1" dirty="0" smtClean="0"/>
              <a:t>Мне </a:t>
            </a:r>
            <a:r>
              <a:rPr lang="ru-RU" sz="2000" i="1" dirty="0"/>
              <a:t>было интересно познакомиться с замечательной работой </a:t>
            </a:r>
            <a:r>
              <a:rPr lang="ru-RU" sz="2000" i="1" dirty="0" err="1" smtClean="0"/>
              <a:t>В.М.Пескова</a:t>
            </a:r>
            <a:r>
              <a:rPr lang="ru-RU" sz="2000" i="1" dirty="0"/>
              <a:t>, в которой он ставит важную, на мой взгляд, проблему необходимости трудиться.</a:t>
            </a:r>
          </a:p>
          <a:p>
            <a:pPr algn="just">
              <a:buFont typeface="Wingdings" pitchFamily="2" charset="2"/>
              <a:buChar char="ü"/>
            </a:pPr>
            <a:r>
              <a:rPr lang="ru-RU" sz="2000" i="1" dirty="0"/>
              <a:t>Детство… Важная пора для каждого человека. В эти годы мы познаём мир, формируемся как личности. В тексте автор поднимает проблему детского воспитания. Данный вопрос, несомненно, актуален, ведь детство – это неотъемлемая часть жизни каждого человека.  </a:t>
            </a:r>
          </a:p>
          <a:p>
            <a:pPr algn="just">
              <a:buFont typeface="Wingdings" pitchFamily="2" charset="2"/>
              <a:buChar char="ü"/>
            </a:pPr>
            <a:endParaRPr lang="ru-RU" sz="2000" dirty="0"/>
          </a:p>
          <a:p>
            <a:pPr marL="0" indent="0" algn="just">
              <a:buNone/>
            </a:pPr>
            <a:endParaRPr lang="ru-RU" sz="2000" dirty="0"/>
          </a:p>
          <a:p>
            <a:pPr marL="0" indent="0" algn="just">
              <a:buNone/>
            </a:pPr>
            <a:endParaRPr lang="ru-RU" sz="2000" dirty="0"/>
          </a:p>
        </p:txBody>
      </p:sp>
    </p:spTree>
    <p:extLst>
      <p:ext uri="{BB962C8B-B14F-4D97-AF65-F5344CB8AC3E}">
        <p14:creationId xmlns:p14="http://schemas.microsoft.com/office/powerpoint/2010/main" xmlns="" val="13117208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p:txBody>
          <a:bodyPr/>
          <a:lstStyle/>
          <a:p>
            <a:pPr marL="0" indent="0">
              <a:buNone/>
            </a:pPr>
            <a:endParaRPr lang="ru-RU" dirty="0"/>
          </a:p>
          <a:p>
            <a:pPr marL="0" indent="0">
              <a:buNone/>
            </a:pPr>
            <a:endParaRPr lang="ru-RU" dirty="0" smtClean="0"/>
          </a:p>
          <a:p>
            <a:pPr marL="0" indent="0" algn="ctr">
              <a:buNone/>
            </a:pPr>
            <a:r>
              <a:rPr lang="ru-RU" sz="7200" dirty="0" smtClean="0"/>
              <a:t>Комментарий</a:t>
            </a:r>
            <a:endParaRPr lang="ru-RU" sz="7200" dirty="0"/>
          </a:p>
        </p:txBody>
      </p:sp>
    </p:spTree>
    <p:extLst>
      <p:ext uri="{BB962C8B-B14F-4D97-AF65-F5344CB8AC3E}">
        <p14:creationId xmlns:p14="http://schemas.microsoft.com/office/powerpoint/2010/main" xmlns="" val="8963671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55576" y="548680"/>
            <a:ext cx="6781800" cy="1087016"/>
          </a:xfrm>
        </p:spPr>
        <p:txBody>
          <a:bodyPr>
            <a:normAutofit/>
          </a:bodyPr>
          <a:lstStyle/>
          <a:p>
            <a:pPr algn="ctr"/>
            <a:r>
              <a:rPr lang="ru-RU" sz="3200" dirty="0" smtClean="0"/>
              <a:t> </a:t>
            </a:r>
            <a:endParaRPr lang="ru-RU" sz="3200" dirty="0"/>
          </a:p>
        </p:txBody>
      </p:sp>
      <p:graphicFrame>
        <p:nvGraphicFramePr>
          <p:cNvPr id="4" name="Содержимое 3"/>
          <p:cNvGraphicFramePr>
            <a:graphicFrameLocks noGrp="1"/>
          </p:cNvGraphicFramePr>
          <p:nvPr>
            <p:ph idx="1"/>
            <p:extLst>
              <p:ext uri="{D42A27DB-BD31-4B8C-83A1-F6EECF244321}">
                <p14:modId xmlns:p14="http://schemas.microsoft.com/office/powerpoint/2010/main" xmlns="" val="4000677640"/>
              </p:ext>
            </p:extLst>
          </p:nvPr>
        </p:nvGraphicFramePr>
        <p:xfrm>
          <a:off x="500034" y="1643050"/>
          <a:ext cx="8001056" cy="4572032"/>
        </p:xfrm>
        <a:graphic>
          <a:graphicData uri="http://schemas.openxmlformats.org/drawingml/2006/table">
            <a:tbl>
              <a:tblPr firstRow="1" bandRow="1">
                <a:tableStyleId>{5940675A-B579-460E-94D1-54222C63F5DA}</a:tableStyleId>
              </a:tblPr>
              <a:tblGrid>
                <a:gridCol w="4000528"/>
                <a:gridCol w="4000528"/>
              </a:tblGrid>
              <a:tr h="1148433">
                <a:tc>
                  <a:txBody>
                    <a:bodyPr/>
                    <a:lstStyle/>
                    <a:p>
                      <a:pPr algn="l"/>
                      <a:r>
                        <a:rPr lang="ru-RU" b="1" dirty="0" smtClean="0">
                          <a:solidFill>
                            <a:schemeClr val="tx1"/>
                          </a:solidFill>
                        </a:rPr>
                        <a:t>Фактическая</a:t>
                      </a:r>
                      <a:r>
                        <a:rPr lang="ru-RU" b="1" baseline="0" dirty="0" smtClean="0">
                          <a:solidFill>
                            <a:schemeClr val="tx1"/>
                          </a:solidFill>
                        </a:rPr>
                        <a:t> (содержательная) </a:t>
                      </a:r>
                      <a:r>
                        <a:rPr lang="ru-RU" b="1" dirty="0" smtClean="0">
                          <a:solidFill>
                            <a:schemeClr val="tx1"/>
                          </a:solidFill>
                        </a:rPr>
                        <a:t>информация</a:t>
                      </a:r>
                      <a:endParaRPr lang="ru-RU" b="1" dirty="0">
                        <a:solidFill>
                          <a:schemeClr val="tx1"/>
                        </a:solidFill>
                      </a:endParaRPr>
                    </a:p>
                  </a:txBody>
                  <a:tcPr/>
                </a:tc>
                <a:tc>
                  <a:txBody>
                    <a:bodyPr/>
                    <a:lstStyle/>
                    <a:p>
                      <a:pPr algn="just"/>
                      <a:r>
                        <a:rPr lang="ru-RU" i="1" dirty="0" smtClean="0"/>
                        <a:t>Кто…?, Куда…?, Когда…?, Откуда…?, Как…?, Каким образом…?</a:t>
                      </a:r>
                      <a:endParaRPr lang="ru-RU" i="1" dirty="0"/>
                    </a:p>
                  </a:txBody>
                  <a:tcPr/>
                </a:tc>
              </a:tr>
              <a:tr h="1492963">
                <a:tc>
                  <a:txBody>
                    <a:bodyPr/>
                    <a:lstStyle/>
                    <a:p>
                      <a:r>
                        <a:rPr lang="ru-RU" b="1" dirty="0" smtClean="0">
                          <a:solidFill>
                            <a:schemeClr val="tx1"/>
                          </a:solidFill>
                        </a:rPr>
                        <a:t>Концептуальная (содержательно-концептуальная) информация</a:t>
                      </a:r>
                    </a:p>
                    <a:p>
                      <a:r>
                        <a:rPr lang="ru-RU" b="1" dirty="0" smtClean="0">
                          <a:solidFill>
                            <a:schemeClr val="tx1"/>
                          </a:solidFill>
                        </a:rPr>
                        <a:t>(или интерпретационная)</a:t>
                      </a:r>
                      <a:endParaRPr lang="ru-RU" b="1" dirty="0">
                        <a:solidFill>
                          <a:schemeClr val="tx1"/>
                        </a:solidFill>
                      </a:endParaRPr>
                    </a:p>
                  </a:txBody>
                  <a:tcPr/>
                </a:tc>
                <a:tc>
                  <a:txBody>
                    <a:bodyPr/>
                    <a:lstStyle/>
                    <a:p>
                      <a:pPr algn="just"/>
                      <a:r>
                        <a:rPr lang="ru-RU" i="1" dirty="0" smtClean="0"/>
                        <a:t>Почему…?,</a:t>
                      </a:r>
                      <a:r>
                        <a:rPr lang="ru-RU" i="1" baseline="0" dirty="0" smtClean="0"/>
                        <a:t> Зачем…?, По какой причине…?, Чем объясняется…?,         В чём различие…?, Какая взаимосвязь…?  </a:t>
                      </a:r>
                      <a:r>
                        <a:rPr lang="ru-RU" i="1" dirty="0" smtClean="0"/>
                        <a:t> </a:t>
                      </a:r>
                      <a:endParaRPr lang="ru-RU" i="1" dirty="0"/>
                    </a:p>
                  </a:txBody>
                  <a:tcPr/>
                </a:tc>
              </a:tr>
              <a:tr h="1930636">
                <a:tc>
                  <a:txBody>
                    <a:bodyPr/>
                    <a:lstStyle/>
                    <a:p>
                      <a:r>
                        <a:rPr lang="ru-RU" b="1" dirty="0" smtClean="0">
                          <a:solidFill>
                            <a:schemeClr val="tx1"/>
                          </a:solidFill>
                        </a:rPr>
                        <a:t>Содержательно-концептуально-оценочная информация </a:t>
                      </a:r>
                      <a:endParaRPr lang="ru-RU" b="1" dirty="0">
                        <a:solidFill>
                          <a:schemeClr val="tx1"/>
                        </a:solidFill>
                      </a:endParaRPr>
                    </a:p>
                  </a:txBody>
                  <a:tcPr/>
                </a:tc>
                <a:tc>
                  <a:txBody>
                    <a:bodyPr/>
                    <a:lstStyle/>
                    <a:p>
                      <a:pPr algn="just"/>
                      <a:r>
                        <a:rPr lang="ru-RU" i="1" dirty="0" smtClean="0"/>
                        <a:t>Как оценить поступки, слова, действия героев?</a:t>
                      </a:r>
                      <a:r>
                        <a:rPr lang="ru-RU" i="1" baseline="0" dirty="0" smtClean="0"/>
                        <a:t> Хорошо это или плохо? Как поступил бы ты? На чьей стороне твои симпатии и антипатии? Согласен ли ты с позицией автора?</a:t>
                      </a:r>
                      <a:endParaRPr lang="ru-RU" i="1" dirty="0"/>
                    </a:p>
                  </a:txBody>
                  <a:tcPr/>
                </a:tc>
              </a:tr>
            </a:tbl>
          </a:graphicData>
        </a:graphic>
      </p:graphicFrame>
      <p:sp>
        <p:nvSpPr>
          <p:cNvPr id="5" name="Заголовок 1"/>
          <p:cNvSpPr txBox="1">
            <a:spLocks/>
          </p:cNvSpPr>
          <p:nvPr/>
        </p:nvSpPr>
        <p:spPr>
          <a:xfrm>
            <a:off x="457200" y="274638"/>
            <a:ext cx="8229600" cy="1143000"/>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ru-RU" sz="2000" b="1" i="1" u="none" strike="noStrike" kern="1200" cap="none" spc="0" normalizeH="0" baseline="0" noProof="0" dirty="0" smtClean="0">
                <a:ln>
                  <a:noFill/>
                </a:ln>
                <a:solidFill>
                  <a:schemeClr val="tx1"/>
                </a:solidFill>
                <a:effectLst/>
                <a:uLnTx/>
                <a:uFillTx/>
                <a:latin typeface="+mj-lt"/>
                <a:ea typeface="+mj-ea"/>
                <a:cs typeface="+mj-cs"/>
              </a:rPr>
              <a:t>  </a:t>
            </a:r>
            <a:r>
              <a:rPr kumimoji="0" lang="ru-RU" sz="3200" b="1"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mj-lt"/>
                <a:ea typeface="+mj-ea"/>
                <a:cs typeface="+mj-cs"/>
              </a:rPr>
              <a:t> Трёхуровневая модель понимания текста</a:t>
            </a:r>
            <a:endParaRPr kumimoji="0" lang="ru-RU" sz="3600" b="0" i="0" u="none" strike="noStrike" kern="1200" cap="none" spc="0" normalizeH="0" baseline="0" noProof="0" dirty="0">
              <a:ln>
                <a:noFill/>
              </a:ln>
              <a:solidFill>
                <a:srgbClr val="002060"/>
              </a:solidFill>
              <a:effectLst>
                <a:outerShdw blurRad="38100" dist="38100" dir="2700000" algn="tl">
                  <a:srgbClr val="000000">
                    <a:alpha val="43137"/>
                  </a:srgbClr>
                </a:outerShdw>
              </a:effectLst>
              <a:uLnTx/>
              <a:uFillTx/>
              <a:latin typeface="+mj-lt"/>
              <a:ea typeface="+mj-ea"/>
              <a:cs typeface="+mj-cs"/>
            </a:endParaRPr>
          </a:p>
        </p:txBody>
      </p:sp>
    </p:spTree>
    <p:extLst>
      <p:ext uri="{BB962C8B-B14F-4D97-AF65-F5344CB8AC3E}">
        <p14:creationId xmlns:p14="http://schemas.microsoft.com/office/powerpoint/2010/main" xmlns="" val="13160271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noAutofit/>
          </a:bodyPr>
          <a:lstStyle/>
          <a:p>
            <a:pPr>
              <a:defRPr/>
            </a:pPr>
            <a:r>
              <a:rPr lang="ru-RU" sz="2000" b="1" i="1" dirty="0" smtClean="0"/>
              <a:t>  </a:t>
            </a:r>
            <a:r>
              <a:rPr lang="ru-RU" sz="3200" b="1" dirty="0" smtClean="0">
                <a:solidFill>
                  <a:srgbClr val="002060"/>
                </a:solidFill>
                <a:effectLst>
                  <a:outerShdw blurRad="38100" dist="38100" dir="2700000" algn="tl">
                    <a:srgbClr val="000000">
                      <a:alpha val="43137"/>
                    </a:srgbClr>
                  </a:outerShdw>
                </a:effectLst>
              </a:rPr>
              <a:t>    Объект комментирования</a:t>
            </a:r>
            <a:endParaRPr lang="ru-RU" sz="3600" dirty="0">
              <a:solidFill>
                <a:srgbClr val="002060"/>
              </a:solidFill>
              <a:effectLst>
                <a:outerShdw blurRad="38100" dist="38100" dir="2700000" algn="tl">
                  <a:srgbClr val="000000">
                    <a:alpha val="43137"/>
                  </a:srgbClr>
                </a:outerShdw>
              </a:effectLst>
            </a:endParaRPr>
          </a:p>
        </p:txBody>
      </p:sp>
      <p:sp>
        <p:nvSpPr>
          <p:cNvPr id="4" name="Содержимое 3"/>
          <p:cNvSpPr>
            <a:spLocks noGrp="1"/>
          </p:cNvSpPr>
          <p:nvPr>
            <p:ph idx="1"/>
          </p:nvPr>
        </p:nvSpPr>
        <p:spPr/>
        <p:txBody>
          <a:bodyPr>
            <a:normAutofit fontScale="92500" lnSpcReduction="10000"/>
          </a:bodyPr>
          <a:lstStyle/>
          <a:p>
            <a:pPr algn="just">
              <a:buNone/>
            </a:pPr>
            <a:r>
              <a:rPr lang="ru-RU" dirty="0" smtClean="0"/>
              <a:t>        </a:t>
            </a:r>
            <a:r>
              <a:rPr lang="ru-RU" b="1" dirty="0" smtClean="0"/>
              <a:t>Объектом</a:t>
            </a:r>
            <a:r>
              <a:rPr lang="ru-RU" dirty="0" smtClean="0"/>
              <a:t> комментирования является проблема, сформулированная учащимся.</a:t>
            </a:r>
          </a:p>
          <a:p>
            <a:pPr algn="just">
              <a:buNone/>
            </a:pPr>
            <a:r>
              <a:rPr lang="ru-RU" dirty="0" smtClean="0"/>
              <a:t>      </a:t>
            </a:r>
            <a:endParaRPr lang="en-US" dirty="0" smtClean="0"/>
          </a:p>
          <a:p>
            <a:pPr algn="just">
              <a:buNone/>
            </a:pPr>
            <a:r>
              <a:rPr lang="en-US" dirty="0" smtClean="0"/>
              <a:t>    </a:t>
            </a:r>
            <a:r>
              <a:rPr lang="ru-RU" dirty="0" smtClean="0"/>
              <a:t>    Комментируя проблему, следует  привлекать </a:t>
            </a:r>
            <a:r>
              <a:rPr lang="ru-RU" b="1" dirty="0" smtClean="0"/>
              <a:t>информацию из текста</a:t>
            </a:r>
            <a:r>
              <a:rPr lang="ru-RU" dirty="0" smtClean="0"/>
              <a:t>, </a:t>
            </a:r>
            <a:r>
              <a:rPr lang="ru-RU" b="1" dirty="0" smtClean="0"/>
              <a:t>значимую для раскрытия данной проблемы </a:t>
            </a:r>
            <a:r>
              <a:rPr lang="ru-RU" dirty="0" smtClean="0"/>
              <a:t>(предложения, абзацы и т.д.). Однако комментарий не должен сводиться к пересказу содержания: </a:t>
            </a:r>
            <a:r>
              <a:rPr lang="ru-RU" b="1" dirty="0" smtClean="0"/>
              <a:t>фактическая информация текста должна встраиваться в концептуальную</a:t>
            </a:r>
            <a:r>
              <a:rPr lang="ru-RU" dirty="0" smtClean="0"/>
              <a:t>.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Типы информации в тексте</a:t>
            </a:r>
            <a:endParaRPr lang="ru-RU" dirty="0"/>
          </a:p>
        </p:txBody>
      </p:sp>
      <p:sp>
        <p:nvSpPr>
          <p:cNvPr id="3" name="Содержимое 2"/>
          <p:cNvSpPr>
            <a:spLocks noGrp="1"/>
          </p:cNvSpPr>
          <p:nvPr>
            <p:ph idx="1"/>
          </p:nvPr>
        </p:nvSpPr>
        <p:spPr/>
        <p:txBody>
          <a:bodyPr>
            <a:normAutofit/>
          </a:bodyPr>
          <a:lstStyle/>
          <a:p>
            <a:pPr algn="just">
              <a:buFont typeface="Wingdings" pitchFamily="2" charset="2"/>
              <a:buChar char="Ø"/>
            </a:pPr>
            <a:endParaRPr lang="ru-RU" sz="2800" b="1" dirty="0" smtClean="0"/>
          </a:p>
          <a:p>
            <a:pPr algn="just">
              <a:buFont typeface="Wingdings" pitchFamily="2" charset="2"/>
              <a:buChar char="Ø"/>
            </a:pPr>
            <a:r>
              <a:rPr lang="ru-RU" sz="2800" b="1" dirty="0" err="1" smtClean="0"/>
              <a:t>Фактуальная</a:t>
            </a:r>
            <a:r>
              <a:rPr lang="ru-RU" sz="2800" b="1" dirty="0" smtClean="0"/>
              <a:t> информация</a:t>
            </a:r>
            <a:r>
              <a:rPr lang="ru-RU" sz="2800" dirty="0" smtClean="0"/>
              <a:t> – это сообщение о фактах, событиях, процессах, упомянутых в тексте.</a:t>
            </a:r>
          </a:p>
          <a:p>
            <a:pPr algn="just">
              <a:buNone/>
            </a:pPr>
            <a:endParaRPr lang="ru-RU" sz="2800" dirty="0" smtClean="0"/>
          </a:p>
          <a:p>
            <a:pPr algn="just">
              <a:buFont typeface="Wingdings" pitchFamily="2" charset="2"/>
              <a:buChar char="Ø"/>
            </a:pPr>
            <a:r>
              <a:rPr lang="ru-RU" sz="2800" b="1" dirty="0" smtClean="0"/>
              <a:t>Концептуальная информация</a:t>
            </a:r>
            <a:r>
              <a:rPr lang="ru-RU" sz="2800" dirty="0" smtClean="0"/>
              <a:t> – это субъективное   понимание отношений между фактами, событиями, их оценка, понимание причинно-следственных связей между событиями.</a:t>
            </a:r>
          </a:p>
        </p:txBody>
      </p:sp>
      <p:sp>
        <p:nvSpPr>
          <p:cNvPr id="4" name="Заголовок 1"/>
          <p:cNvSpPr txBox="1">
            <a:spLocks/>
          </p:cNvSpPr>
          <p:nvPr/>
        </p:nvSpPr>
        <p:spPr>
          <a:xfrm>
            <a:off x="609600" y="427038"/>
            <a:ext cx="8229600" cy="1143000"/>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ru-RU" sz="3200" b="1"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mj-lt"/>
                <a:ea typeface="+mj-ea"/>
                <a:cs typeface="+mj-cs"/>
              </a:rPr>
              <a:t>Типы информации</a:t>
            </a:r>
            <a:r>
              <a:rPr kumimoji="0" lang="ru-RU" sz="3200" b="1" i="0" u="none" strike="noStrike" kern="1200" cap="none" spc="0" normalizeH="0" noProof="0" dirty="0" smtClean="0">
                <a:ln>
                  <a:noFill/>
                </a:ln>
                <a:solidFill>
                  <a:srgbClr val="002060"/>
                </a:solidFill>
                <a:effectLst>
                  <a:outerShdw blurRad="38100" dist="38100" dir="2700000" algn="tl">
                    <a:srgbClr val="000000">
                      <a:alpha val="43137"/>
                    </a:srgbClr>
                  </a:outerShdw>
                </a:effectLst>
                <a:uLnTx/>
                <a:uFillTx/>
                <a:latin typeface="+mj-lt"/>
                <a:ea typeface="+mj-ea"/>
                <a:cs typeface="+mj-cs"/>
              </a:rPr>
              <a:t> текста, </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ru-RU" sz="3200" b="1" i="0" u="none" strike="noStrike" kern="1200" cap="none" spc="0" normalizeH="0" noProof="0" dirty="0" smtClean="0">
                <a:ln>
                  <a:noFill/>
                </a:ln>
                <a:solidFill>
                  <a:srgbClr val="002060"/>
                </a:solidFill>
                <a:effectLst>
                  <a:outerShdw blurRad="38100" dist="38100" dir="2700000" algn="tl">
                    <a:srgbClr val="000000">
                      <a:alpha val="43137"/>
                    </a:srgbClr>
                  </a:outerShdw>
                </a:effectLst>
                <a:uLnTx/>
                <a:uFillTx/>
                <a:latin typeface="+mj-lt"/>
                <a:ea typeface="+mj-ea"/>
                <a:cs typeface="+mj-cs"/>
              </a:rPr>
              <a:t>используемые в комментарии</a:t>
            </a:r>
            <a:endParaRPr kumimoji="0" lang="ru-RU" sz="3600" b="0" i="0" u="none" strike="noStrike" kern="1200" cap="none" spc="0" normalizeH="0" baseline="0" noProof="0" dirty="0">
              <a:ln>
                <a:noFill/>
              </a:ln>
              <a:solidFill>
                <a:srgbClr val="002060"/>
              </a:solidFill>
              <a:effectLst>
                <a:outerShdw blurRad="38100" dist="38100" dir="2700000" algn="tl">
                  <a:srgbClr val="000000">
                    <a:alpha val="43137"/>
                  </a:srgb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noAutofit/>
          </a:bodyPr>
          <a:lstStyle/>
          <a:p>
            <a:pPr>
              <a:defRPr/>
            </a:pPr>
            <a:r>
              <a:rPr lang="ru-RU" sz="2000" b="1" i="1" dirty="0" smtClean="0"/>
              <a:t>  </a:t>
            </a:r>
            <a:r>
              <a:rPr lang="ru-RU" sz="3200" b="1" dirty="0" smtClean="0">
                <a:solidFill>
                  <a:srgbClr val="002060"/>
                </a:solidFill>
                <a:effectLst>
                  <a:outerShdw blurRad="38100" dist="38100" dir="2700000" algn="tl">
                    <a:srgbClr val="000000">
                      <a:alpha val="43137"/>
                    </a:srgbClr>
                  </a:outerShdw>
                </a:effectLst>
              </a:rPr>
              <a:t>    Критерии оценивания</a:t>
            </a:r>
            <a:endParaRPr lang="ru-RU" sz="3600" dirty="0">
              <a:solidFill>
                <a:srgbClr val="002060"/>
              </a:solidFill>
              <a:effectLst>
                <a:outerShdw blurRad="38100" dist="38100" dir="2700000" algn="tl">
                  <a:srgbClr val="000000">
                    <a:alpha val="43137"/>
                  </a:srgbClr>
                </a:outerShdw>
              </a:effectLst>
            </a:endParaRPr>
          </a:p>
        </p:txBody>
      </p:sp>
      <p:sp>
        <p:nvSpPr>
          <p:cNvPr id="6" name="Содержимое 5"/>
          <p:cNvSpPr>
            <a:spLocks noGrp="1"/>
          </p:cNvSpPr>
          <p:nvPr>
            <p:ph idx="1"/>
          </p:nvPr>
        </p:nvSpPr>
        <p:spPr/>
        <p:txBody>
          <a:bodyPr>
            <a:normAutofit/>
          </a:bodyPr>
          <a:lstStyle/>
          <a:p>
            <a:pPr>
              <a:buNone/>
            </a:pPr>
            <a:r>
              <a:rPr lang="ru-RU" sz="2000" b="1" dirty="0" smtClean="0"/>
              <a:t>       </a:t>
            </a:r>
            <a:r>
              <a:rPr lang="ru-RU" sz="2400" b="1" dirty="0" smtClean="0"/>
              <a:t> </a:t>
            </a:r>
          </a:p>
          <a:p>
            <a:pPr algn="just">
              <a:buNone/>
            </a:pPr>
            <a:endParaRPr lang="ru-RU" sz="2000" dirty="0" smtClean="0"/>
          </a:p>
          <a:p>
            <a:pPr marL="0" indent="444500" algn="just">
              <a:buNone/>
            </a:pPr>
            <a:endParaRPr lang="ru-RU" sz="1800" dirty="0" smtClean="0"/>
          </a:p>
          <a:p>
            <a:pPr marL="0" indent="444500" algn="just">
              <a:buFont typeface="Wingdings" pitchFamily="2" charset="2"/>
              <a:buChar char="ü"/>
            </a:pPr>
            <a:endParaRPr lang="ru-RU" sz="1800" dirty="0" smtClean="0"/>
          </a:p>
          <a:p>
            <a:pPr marL="0" indent="444500" algn="just">
              <a:buNone/>
            </a:pPr>
            <a:endParaRPr lang="ru-RU" b="1" dirty="0"/>
          </a:p>
        </p:txBody>
      </p:sp>
      <p:graphicFrame>
        <p:nvGraphicFramePr>
          <p:cNvPr id="4" name="Таблица 3"/>
          <p:cNvGraphicFramePr>
            <a:graphicFrameLocks noGrp="1"/>
          </p:cNvGraphicFramePr>
          <p:nvPr/>
        </p:nvGraphicFramePr>
        <p:xfrm>
          <a:off x="357158" y="1643050"/>
          <a:ext cx="8358246" cy="4114800"/>
        </p:xfrm>
        <a:graphic>
          <a:graphicData uri="http://schemas.openxmlformats.org/drawingml/2006/table">
            <a:tbl>
              <a:tblPr firstRow="1" bandRow="1">
                <a:tableStyleId>{5C22544A-7EE6-4342-B048-85BDC9FD1C3A}</a:tableStyleId>
              </a:tblPr>
              <a:tblGrid>
                <a:gridCol w="6627846"/>
                <a:gridCol w="1730400"/>
              </a:tblGrid>
              <a:tr h="370840">
                <a:tc>
                  <a:txBody>
                    <a:bodyPr/>
                    <a:lstStyle/>
                    <a:p>
                      <a:r>
                        <a:rPr lang="ru-RU" sz="1800" b="1" kern="1200" dirty="0" smtClean="0">
                          <a:solidFill>
                            <a:schemeClr val="lt1"/>
                          </a:solidFill>
                          <a:latin typeface="+mn-lt"/>
                          <a:ea typeface="+mn-ea"/>
                          <a:cs typeface="+mn-cs"/>
                        </a:rPr>
                        <a:t>К 2.  Комментарий к сформулированной проблеме исходного текста</a:t>
                      </a:r>
                      <a:endParaRPr lang="ru-RU" dirty="0"/>
                    </a:p>
                  </a:txBody>
                  <a:tcPr/>
                </a:tc>
                <a:tc>
                  <a:txBody>
                    <a:bodyPr/>
                    <a:lstStyle/>
                    <a:p>
                      <a:pPr algn="ctr"/>
                      <a:r>
                        <a:rPr lang="ru-RU" dirty="0" smtClean="0"/>
                        <a:t>Баллы</a:t>
                      </a:r>
                      <a:endParaRPr lang="ru-RU" dirty="0"/>
                    </a:p>
                  </a:txBody>
                  <a:tcPr/>
                </a:tc>
              </a:tr>
              <a:tr h="370840">
                <a:tc>
                  <a:txBody>
                    <a:bodyPr/>
                    <a:lstStyle/>
                    <a:p>
                      <a:pPr algn="just"/>
                      <a:r>
                        <a:rPr lang="ru-RU" sz="1800" kern="1200" dirty="0" smtClean="0">
                          <a:solidFill>
                            <a:schemeClr val="dk1"/>
                          </a:solidFill>
                          <a:latin typeface="+mn-lt"/>
                          <a:ea typeface="+mn-ea"/>
                          <a:cs typeface="+mn-cs"/>
                        </a:rPr>
                        <a:t>       Сформулированная экзаменуемым проблема прокомментирована с опорой на исходный текст. </a:t>
                      </a:r>
                    </a:p>
                    <a:p>
                      <a:pPr algn="just"/>
                      <a:r>
                        <a:rPr lang="ru-RU" sz="1800" kern="1200" dirty="0" smtClean="0">
                          <a:solidFill>
                            <a:schemeClr val="dk1"/>
                          </a:solidFill>
                          <a:latin typeface="+mn-lt"/>
                          <a:ea typeface="+mn-ea"/>
                          <a:cs typeface="+mn-cs"/>
                        </a:rPr>
                        <a:t>        Экзаменуемый привёл не менее </a:t>
                      </a:r>
                      <a:r>
                        <a:rPr lang="ru-RU" sz="1800" b="1" kern="1200" dirty="0" smtClean="0">
                          <a:solidFill>
                            <a:schemeClr val="dk1"/>
                          </a:solidFill>
                          <a:latin typeface="+mn-lt"/>
                          <a:ea typeface="+mn-ea"/>
                          <a:cs typeface="+mn-cs"/>
                        </a:rPr>
                        <a:t>2 примеров</a:t>
                      </a:r>
                      <a:r>
                        <a:rPr lang="ru-RU" sz="1800" kern="1200" dirty="0" smtClean="0">
                          <a:solidFill>
                            <a:schemeClr val="dk1"/>
                          </a:solidFill>
                          <a:latin typeface="+mn-lt"/>
                          <a:ea typeface="+mn-ea"/>
                          <a:cs typeface="+mn-cs"/>
                        </a:rPr>
                        <a:t> из прочитанного текста, важных для понимания проблемы.</a:t>
                      </a:r>
                    </a:p>
                    <a:p>
                      <a:pPr algn="just"/>
                      <a:r>
                        <a:rPr lang="ru-RU" sz="1800" kern="1200" dirty="0" smtClean="0">
                          <a:solidFill>
                            <a:schemeClr val="dk1"/>
                          </a:solidFill>
                          <a:latin typeface="+mn-lt"/>
                          <a:ea typeface="+mn-ea"/>
                          <a:cs typeface="+mn-cs"/>
                        </a:rPr>
                        <a:t>        Фактических ошибок, связанных с пониманием проблемы исходного текста, в комментариях нет</a:t>
                      </a:r>
                      <a:endParaRPr lang="ru-RU" dirty="0"/>
                    </a:p>
                  </a:txBody>
                  <a:tcPr/>
                </a:tc>
                <a:tc>
                  <a:txBody>
                    <a:bodyPr/>
                    <a:lstStyle/>
                    <a:p>
                      <a:endParaRPr lang="ru-RU" dirty="0" smtClean="0"/>
                    </a:p>
                    <a:p>
                      <a:endParaRPr lang="ru-RU" dirty="0" smtClean="0"/>
                    </a:p>
                    <a:p>
                      <a:pPr algn="ctr"/>
                      <a:r>
                        <a:rPr lang="ru-RU" dirty="0" smtClean="0"/>
                        <a:t>3</a:t>
                      </a:r>
                      <a:endParaRPr lang="ru-RU" dirty="0"/>
                    </a:p>
                  </a:txBody>
                  <a:tcPr/>
                </a:tc>
              </a:tr>
              <a:tr h="370840">
                <a:tc>
                  <a:txBody>
                    <a:bodyPr/>
                    <a:lstStyle/>
                    <a:p>
                      <a:pPr algn="just"/>
                      <a:r>
                        <a:rPr lang="ru-RU" sz="1800" kern="1200" dirty="0" smtClean="0">
                          <a:solidFill>
                            <a:schemeClr val="dk1"/>
                          </a:solidFill>
                          <a:latin typeface="+mn-lt"/>
                          <a:ea typeface="+mn-ea"/>
                          <a:cs typeface="+mn-cs"/>
                        </a:rPr>
                        <a:t>        Сформулированная экзаменуемым проблема прокомментирована с опорой на исходный текст. </a:t>
                      </a:r>
                    </a:p>
                    <a:p>
                      <a:pPr algn="just"/>
                      <a:r>
                        <a:rPr lang="ru-RU" sz="1800" kern="1200" dirty="0" smtClean="0">
                          <a:solidFill>
                            <a:schemeClr val="dk1"/>
                          </a:solidFill>
                          <a:latin typeface="+mn-lt"/>
                          <a:ea typeface="+mn-ea"/>
                          <a:cs typeface="+mn-cs"/>
                        </a:rPr>
                        <a:t>         Экзаменуемый привёл </a:t>
                      </a:r>
                      <a:r>
                        <a:rPr lang="ru-RU" sz="1800" b="1" kern="1200" dirty="0" smtClean="0">
                          <a:solidFill>
                            <a:schemeClr val="dk1"/>
                          </a:solidFill>
                          <a:latin typeface="+mn-lt"/>
                          <a:ea typeface="+mn-ea"/>
                          <a:cs typeface="+mn-cs"/>
                        </a:rPr>
                        <a:t>1 пример</a:t>
                      </a:r>
                      <a:r>
                        <a:rPr lang="ru-RU" sz="1800" kern="1200" dirty="0" smtClean="0">
                          <a:solidFill>
                            <a:schemeClr val="dk1"/>
                          </a:solidFill>
                          <a:latin typeface="+mn-lt"/>
                          <a:ea typeface="+mn-ea"/>
                          <a:cs typeface="+mn-cs"/>
                        </a:rPr>
                        <a:t> из прочитанного текста, важный для понимания проблемы.</a:t>
                      </a:r>
                    </a:p>
                    <a:p>
                      <a:pPr algn="just"/>
                      <a:r>
                        <a:rPr lang="ru-RU" sz="1800" kern="1200" dirty="0" smtClean="0">
                          <a:solidFill>
                            <a:schemeClr val="dk1"/>
                          </a:solidFill>
                          <a:latin typeface="+mn-lt"/>
                          <a:ea typeface="+mn-ea"/>
                          <a:cs typeface="+mn-cs"/>
                        </a:rPr>
                        <a:t>         Фактических ошибок, связанных с пониманием проблемы исходного текста, в комментариях нет</a:t>
                      </a:r>
                      <a:endParaRPr lang="ru-RU" dirty="0"/>
                    </a:p>
                  </a:txBody>
                  <a:tcPr/>
                </a:tc>
                <a:tc>
                  <a:txBody>
                    <a:bodyPr/>
                    <a:lstStyle/>
                    <a:p>
                      <a:pPr algn="ctr"/>
                      <a:endParaRPr lang="ru-RU" dirty="0" smtClean="0"/>
                    </a:p>
                    <a:p>
                      <a:pPr algn="ctr"/>
                      <a:endParaRPr lang="ru-RU" dirty="0" smtClean="0"/>
                    </a:p>
                    <a:p>
                      <a:pPr algn="ctr"/>
                      <a:r>
                        <a:rPr lang="ru-RU" dirty="0" smtClean="0"/>
                        <a:t>2</a:t>
                      </a:r>
                      <a:endParaRPr lang="ru-RU" dirty="0"/>
                    </a:p>
                  </a:txBody>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noAutofit/>
          </a:bodyPr>
          <a:lstStyle/>
          <a:p>
            <a:pPr>
              <a:defRPr/>
            </a:pPr>
            <a:r>
              <a:rPr lang="ru-RU" sz="3200" b="1" i="1" dirty="0" smtClean="0"/>
              <a:t> </a:t>
            </a:r>
            <a:r>
              <a:rPr lang="ru-RU" sz="3200" b="1" dirty="0" smtClean="0">
                <a:solidFill>
                  <a:srgbClr val="002060"/>
                </a:solidFill>
                <a:effectLst>
                  <a:outerShdw blurRad="38100" dist="38100" dir="2700000" algn="tl">
                    <a:srgbClr val="000000">
                      <a:alpha val="43137"/>
                    </a:srgbClr>
                  </a:outerShdw>
                </a:effectLst>
              </a:rPr>
              <a:t>Критерии оценивания</a:t>
            </a:r>
            <a:endParaRPr lang="ru-RU" sz="3200" dirty="0">
              <a:solidFill>
                <a:srgbClr val="002060"/>
              </a:solidFill>
              <a:effectLst>
                <a:outerShdw blurRad="38100" dist="38100" dir="2700000" algn="tl">
                  <a:srgbClr val="000000">
                    <a:alpha val="43137"/>
                  </a:srgbClr>
                </a:outerShdw>
              </a:effectLst>
            </a:endParaRPr>
          </a:p>
        </p:txBody>
      </p:sp>
      <p:sp>
        <p:nvSpPr>
          <p:cNvPr id="6" name="Содержимое 5"/>
          <p:cNvSpPr>
            <a:spLocks noGrp="1"/>
          </p:cNvSpPr>
          <p:nvPr>
            <p:ph idx="1"/>
          </p:nvPr>
        </p:nvSpPr>
        <p:spPr/>
        <p:txBody>
          <a:bodyPr>
            <a:normAutofit/>
          </a:bodyPr>
          <a:lstStyle/>
          <a:p>
            <a:pPr>
              <a:buNone/>
            </a:pPr>
            <a:r>
              <a:rPr lang="ru-RU" sz="2000" b="1" dirty="0" smtClean="0"/>
              <a:t>       </a:t>
            </a:r>
            <a:r>
              <a:rPr lang="ru-RU" sz="2400" b="1" dirty="0" smtClean="0"/>
              <a:t> </a:t>
            </a:r>
          </a:p>
          <a:p>
            <a:pPr algn="just">
              <a:buNone/>
            </a:pPr>
            <a:endParaRPr lang="ru-RU" sz="2000" dirty="0" smtClean="0"/>
          </a:p>
          <a:p>
            <a:pPr marL="0" indent="444500" algn="just">
              <a:buNone/>
            </a:pPr>
            <a:endParaRPr lang="ru-RU" sz="1800" dirty="0" smtClean="0"/>
          </a:p>
          <a:p>
            <a:pPr marL="0" indent="444500" algn="just">
              <a:buFont typeface="Wingdings" pitchFamily="2" charset="2"/>
              <a:buChar char="ü"/>
            </a:pPr>
            <a:endParaRPr lang="ru-RU" sz="1800" dirty="0" smtClean="0"/>
          </a:p>
          <a:p>
            <a:pPr marL="0" indent="444500" algn="just">
              <a:buNone/>
            </a:pPr>
            <a:endParaRPr lang="ru-RU" b="1" dirty="0"/>
          </a:p>
        </p:txBody>
      </p:sp>
      <p:graphicFrame>
        <p:nvGraphicFramePr>
          <p:cNvPr id="4" name="Таблица 3"/>
          <p:cNvGraphicFramePr>
            <a:graphicFrameLocks noGrp="1"/>
          </p:cNvGraphicFramePr>
          <p:nvPr/>
        </p:nvGraphicFramePr>
        <p:xfrm>
          <a:off x="357158" y="1643050"/>
          <a:ext cx="8358246" cy="4643470"/>
        </p:xfrm>
        <a:graphic>
          <a:graphicData uri="http://schemas.openxmlformats.org/drawingml/2006/table">
            <a:tbl>
              <a:tblPr firstRow="1" bandRow="1">
                <a:tableStyleId>{5C22544A-7EE6-4342-B048-85BDC9FD1C3A}</a:tableStyleId>
              </a:tblPr>
              <a:tblGrid>
                <a:gridCol w="6627846"/>
                <a:gridCol w="1730400"/>
              </a:tblGrid>
              <a:tr h="1141837">
                <a:tc>
                  <a:txBody>
                    <a:bodyPr/>
                    <a:lstStyle/>
                    <a:p>
                      <a:r>
                        <a:rPr lang="ru-RU" sz="1800" b="1" kern="1200" dirty="0" smtClean="0">
                          <a:solidFill>
                            <a:schemeClr val="lt1"/>
                          </a:solidFill>
                          <a:latin typeface="+mn-lt"/>
                          <a:ea typeface="+mn-ea"/>
                          <a:cs typeface="+mn-cs"/>
                        </a:rPr>
                        <a:t>К 2.  Комментарий к сформулированной проблеме исходного текста</a:t>
                      </a:r>
                      <a:endParaRPr lang="ru-RU" dirty="0"/>
                    </a:p>
                  </a:txBody>
                  <a:tcPr/>
                </a:tc>
                <a:tc>
                  <a:txBody>
                    <a:bodyPr/>
                    <a:lstStyle/>
                    <a:p>
                      <a:pPr algn="ctr"/>
                      <a:r>
                        <a:rPr lang="ru-RU" dirty="0" smtClean="0"/>
                        <a:t>Баллы</a:t>
                      </a:r>
                      <a:endParaRPr lang="ru-RU" dirty="0"/>
                    </a:p>
                  </a:txBody>
                  <a:tcPr/>
                </a:tc>
              </a:tr>
              <a:tr h="3501633">
                <a:tc>
                  <a:txBody>
                    <a:bodyPr/>
                    <a:lstStyle/>
                    <a:p>
                      <a:pPr algn="just">
                        <a:lnSpc>
                          <a:spcPct val="115000"/>
                        </a:lnSpc>
                        <a:spcAft>
                          <a:spcPts val="0"/>
                        </a:spcAft>
                      </a:pPr>
                      <a:r>
                        <a:rPr lang="ru-RU" sz="2000" dirty="0" smtClean="0">
                          <a:latin typeface="Times New Roman"/>
                          <a:ea typeface="Times New Roman"/>
                          <a:cs typeface="Times New Roman"/>
                        </a:rPr>
                        <a:t>      </a:t>
                      </a:r>
                      <a:r>
                        <a:rPr lang="ru-RU" sz="2000" dirty="0" smtClean="0">
                          <a:latin typeface="+mn-lt"/>
                          <a:ea typeface="Times New Roman"/>
                          <a:cs typeface="Times New Roman"/>
                        </a:rPr>
                        <a:t>Сформулированная </a:t>
                      </a:r>
                      <a:r>
                        <a:rPr lang="ru-RU" sz="2000" dirty="0">
                          <a:latin typeface="+mn-lt"/>
                          <a:ea typeface="Times New Roman"/>
                          <a:cs typeface="Times New Roman"/>
                        </a:rPr>
                        <a:t>экзаменуемым проблема исходного текста прокомментирована с опорой на исходный текст,</a:t>
                      </a:r>
                    </a:p>
                    <a:p>
                      <a:pPr algn="just">
                        <a:lnSpc>
                          <a:spcPct val="115000"/>
                        </a:lnSpc>
                        <a:spcAft>
                          <a:spcPts val="0"/>
                        </a:spcAft>
                      </a:pPr>
                      <a:r>
                        <a:rPr lang="ru-RU" sz="2000" b="1" dirty="0">
                          <a:latin typeface="+mn-lt"/>
                          <a:ea typeface="Times New Roman"/>
                          <a:cs typeface="Times New Roman"/>
                        </a:rPr>
                        <a:t>но</a:t>
                      </a:r>
                      <a:endParaRPr lang="ru-RU" sz="2000" dirty="0">
                        <a:latin typeface="+mn-lt"/>
                        <a:ea typeface="Times New Roman"/>
                        <a:cs typeface="Times New Roman"/>
                      </a:endParaRPr>
                    </a:p>
                    <a:p>
                      <a:pPr algn="just">
                        <a:lnSpc>
                          <a:spcPct val="115000"/>
                        </a:lnSpc>
                        <a:spcAft>
                          <a:spcPts val="0"/>
                        </a:spcAft>
                      </a:pPr>
                      <a:r>
                        <a:rPr lang="ru-RU" sz="2000" dirty="0">
                          <a:latin typeface="+mn-lt"/>
                          <a:ea typeface="Times New Roman"/>
                          <a:cs typeface="Times New Roman"/>
                        </a:rPr>
                        <a:t>экзаменуемый не привёл ни одного примера из прочитанного текста, важного для понимания проблемы,</a:t>
                      </a:r>
                    </a:p>
                    <a:p>
                      <a:pPr algn="just">
                        <a:lnSpc>
                          <a:spcPct val="115000"/>
                        </a:lnSpc>
                        <a:spcAft>
                          <a:spcPts val="0"/>
                        </a:spcAft>
                      </a:pPr>
                      <a:r>
                        <a:rPr lang="ru-RU" sz="2000" b="1" dirty="0">
                          <a:latin typeface="+mn-lt"/>
                          <a:ea typeface="Times New Roman"/>
                          <a:cs typeface="Times New Roman"/>
                        </a:rPr>
                        <a:t>или</a:t>
                      </a:r>
                      <a:endParaRPr lang="ru-RU" sz="2000" dirty="0">
                        <a:latin typeface="+mn-lt"/>
                        <a:ea typeface="Times New Roman"/>
                        <a:cs typeface="Times New Roman"/>
                      </a:endParaRPr>
                    </a:p>
                    <a:p>
                      <a:pPr algn="just">
                        <a:lnSpc>
                          <a:spcPct val="115000"/>
                        </a:lnSpc>
                        <a:spcAft>
                          <a:spcPts val="0"/>
                        </a:spcAft>
                      </a:pPr>
                      <a:r>
                        <a:rPr lang="ru-RU" sz="2000" dirty="0">
                          <a:latin typeface="+mn-lt"/>
                          <a:ea typeface="Times New Roman"/>
                          <a:cs typeface="Times New Roman"/>
                        </a:rPr>
                        <a:t>в комментарии допущена одна фактическая ошибка, связанная с пониманием проблемы исходного текста</a:t>
                      </a:r>
                    </a:p>
                  </a:txBody>
                  <a:tcPr marL="68580" marR="68580" marT="0" marB="0"/>
                </a:tc>
                <a:tc>
                  <a:txBody>
                    <a:bodyPr/>
                    <a:lstStyle/>
                    <a:p>
                      <a:endParaRPr lang="ru-RU" dirty="0" smtClean="0"/>
                    </a:p>
                    <a:p>
                      <a:endParaRPr lang="ru-RU" dirty="0" smtClean="0"/>
                    </a:p>
                    <a:p>
                      <a:pPr algn="ctr"/>
                      <a:endParaRPr lang="ru-RU" dirty="0" smtClean="0"/>
                    </a:p>
                    <a:p>
                      <a:pPr algn="ctr"/>
                      <a:endParaRPr lang="ru-RU" dirty="0" smtClean="0"/>
                    </a:p>
                    <a:p>
                      <a:pPr algn="ctr"/>
                      <a:endParaRPr lang="ru-RU" dirty="0" smtClean="0"/>
                    </a:p>
                    <a:p>
                      <a:pPr algn="ctr"/>
                      <a:r>
                        <a:rPr lang="ru-RU" sz="2000" dirty="0" smtClean="0"/>
                        <a:t>1</a:t>
                      </a:r>
                      <a:endParaRPr lang="ru-RU" sz="2000" dirty="0"/>
                    </a:p>
                  </a:txBody>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noAutofit/>
          </a:bodyPr>
          <a:lstStyle/>
          <a:p>
            <a:pPr>
              <a:defRPr/>
            </a:pPr>
            <a:r>
              <a:rPr lang="ru-RU" sz="3200" b="1" i="1" dirty="0" smtClean="0"/>
              <a:t> </a:t>
            </a:r>
            <a:r>
              <a:rPr lang="ru-RU" sz="3200" b="1" dirty="0" smtClean="0">
                <a:solidFill>
                  <a:srgbClr val="002060"/>
                </a:solidFill>
                <a:effectLst>
                  <a:outerShdw blurRad="38100" dist="38100" dir="2700000" algn="tl">
                    <a:srgbClr val="000000">
                      <a:alpha val="43137"/>
                    </a:srgbClr>
                  </a:outerShdw>
                </a:effectLst>
              </a:rPr>
              <a:t>Критерии оценивания</a:t>
            </a:r>
            <a:endParaRPr lang="ru-RU" sz="3200" dirty="0">
              <a:solidFill>
                <a:srgbClr val="002060"/>
              </a:solidFill>
              <a:effectLst>
                <a:outerShdw blurRad="38100" dist="38100" dir="2700000" algn="tl">
                  <a:srgbClr val="000000">
                    <a:alpha val="43137"/>
                  </a:srgbClr>
                </a:outerShdw>
              </a:effectLst>
            </a:endParaRPr>
          </a:p>
        </p:txBody>
      </p:sp>
      <p:sp>
        <p:nvSpPr>
          <p:cNvPr id="6" name="Содержимое 5"/>
          <p:cNvSpPr>
            <a:spLocks noGrp="1"/>
          </p:cNvSpPr>
          <p:nvPr>
            <p:ph idx="1"/>
          </p:nvPr>
        </p:nvSpPr>
        <p:spPr/>
        <p:txBody>
          <a:bodyPr>
            <a:normAutofit/>
          </a:bodyPr>
          <a:lstStyle/>
          <a:p>
            <a:pPr>
              <a:buNone/>
            </a:pPr>
            <a:r>
              <a:rPr lang="ru-RU" sz="2000" b="1" dirty="0" smtClean="0"/>
              <a:t>       </a:t>
            </a:r>
            <a:r>
              <a:rPr lang="ru-RU" sz="2400" b="1" dirty="0" smtClean="0"/>
              <a:t> </a:t>
            </a:r>
          </a:p>
          <a:p>
            <a:pPr algn="just">
              <a:buNone/>
            </a:pPr>
            <a:endParaRPr lang="ru-RU" sz="2000" dirty="0" smtClean="0"/>
          </a:p>
          <a:p>
            <a:pPr marL="0" indent="444500" algn="just">
              <a:buNone/>
            </a:pPr>
            <a:endParaRPr lang="ru-RU" sz="1800" dirty="0" smtClean="0"/>
          </a:p>
          <a:p>
            <a:pPr marL="0" indent="444500" algn="just">
              <a:buFont typeface="Wingdings" pitchFamily="2" charset="2"/>
              <a:buChar char="ü"/>
            </a:pPr>
            <a:endParaRPr lang="ru-RU" sz="1800" dirty="0" smtClean="0"/>
          </a:p>
          <a:p>
            <a:pPr marL="0" indent="444500" algn="just">
              <a:buNone/>
            </a:pPr>
            <a:endParaRPr lang="ru-RU" b="1" dirty="0"/>
          </a:p>
        </p:txBody>
      </p:sp>
      <p:graphicFrame>
        <p:nvGraphicFramePr>
          <p:cNvPr id="4" name="Таблица 3"/>
          <p:cNvGraphicFramePr>
            <a:graphicFrameLocks noGrp="1"/>
          </p:cNvGraphicFramePr>
          <p:nvPr/>
        </p:nvGraphicFramePr>
        <p:xfrm>
          <a:off x="357158" y="1643050"/>
          <a:ext cx="8358246" cy="5029200"/>
        </p:xfrm>
        <a:graphic>
          <a:graphicData uri="http://schemas.openxmlformats.org/drawingml/2006/table">
            <a:tbl>
              <a:tblPr firstRow="1" bandRow="1">
                <a:tableStyleId>{5C22544A-7EE6-4342-B048-85BDC9FD1C3A}</a:tableStyleId>
              </a:tblPr>
              <a:tblGrid>
                <a:gridCol w="6627846"/>
                <a:gridCol w="1730400"/>
              </a:tblGrid>
              <a:tr h="370840">
                <a:tc>
                  <a:txBody>
                    <a:bodyPr/>
                    <a:lstStyle/>
                    <a:p>
                      <a:r>
                        <a:rPr lang="ru-RU" sz="1800" b="1" kern="1200" dirty="0" smtClean="0">
                          <a:solidFill>
                            <a:schemeClr val="lt1"/>
                          </a:solidFill>
                          <a:latin typeface="+mn-lt"/>
                          <a:ea typeface="+mn-ea"/>
                          <a:cs typeface="+mn-cs"/>
                        </a:rPr>
                        <a:t>К 2.  Комментарий к сформулированной проблеме исходного текста</a:t>
                      </a:r>
                      <a:endParaRPr lang="ru-RU" dirty="0"/>
                    </a:p>
                  </a:txBody>
                  <a:tcPr/>
                </a:tc>
                <a:tc>
                  <a:txBody>
                    <a:bodyPr/>
                    <a:lstStyle/>
                    <a:p>
                      <a:pPr algn="ctr"/>
                      <a:r>
                        <a:rPr lang="ru-RU" dirty="0" smtClean="0"/>
                        <a:t>Баллы</a:t>
                      </a:r>
                      <a:endParaRPr lang="ru-RU" dirty="0"/>
                    </a:p>
                  </a:txBody>
                  <a:tcPr/>
                </a:tc>
              </a:tr>
              <a:tr h="370840">
                <a:tc>
                  <a:txBody>
                    <a:bodyPr/>
                    <a:lstStyle/>
                    <a:p>
                      <a:pPr algn="just"/>
                      <a:r>
                        <a:rPr lang="ru-RU" sz="1400" dirty="0" smtClean="0">
                          <a:latin typeface="Times New Roman"/>
                          <a:ea typeface="Times New Roman"/>
                          <a:cs typeface="Times New Roman"/>
                        </a:rPr>
                        <a:t> </a:t>
                      </a:r>
                      <a:r>
                        <a:rPr lang="ru-RU" sz="1800" kern="1200" dirty="0" smtClean="0">
                          <a:solidFill>
                            <a:schemeClr val="dk1"/>
                          </a:solidFill>
                          <a:latin typeface="+mn-lt"/>
                          <a:ea typeface="+mn-ea"/>
                          <a:cs typeface="+mn-cs"/>
                        </a:rPr>
                        <a:t>Сформулированная экзаменуемым проблема не прокомментирована, </a:t>
                      </a:r>
                    </a:p>
                    <a:p>
                      <a:pPr algn="just"/>
                      <a:r>
                        <a:rPr lang="ru-RU" sz="1800" b="1" kern="1200" dirty="0" smtClean="0">
                          <a:solidFill>
                            <a:schemeClr val="dk1"/>
                          </a:solidFill>
                          <a:latin typeface="+mn-lt"/>
                          <a:ea typeface="+mn-ea"/>
                          <a:cs typeface="+mn-cs"/>
                        </a:rPr>
                        <a:t>или</a:t>
                      </a:r>
                      <a:endParaRPr lang="ru-RU" sz="1800" kern="1200" dirty="0" smtClean="0">
                        <a:solidFill>
                          <a:schemeClr val="dk1"/>
                        </a:solidFill>
                        <a:latin typeface="+mn-lt"/>
                        <a:ea typeface="+mn-ea"/>
                        <a:cs typeface="+mn-cs"/>
                      </a:endParaRPr>
                    </a:p>
                    <a:p>
                      <a:pPr algn="just"/>
                      <a:r>
                        <a:rPr lang="ru-RU" sz="1800" kern="1200" dirty="0" smtClean="0">
                          <a:solidFill>
                            <a:schemeClr val="dk1"/>
                          </a:solidFill>
                          <a:latin typeface="+mn-lt"/>
                          <a:ea typeface="+mn-ea"/>
                          <a:cs typeface="+mn-cs"/>
                        </a:rPr>
                        <a:t>прокомментирована без опоры на исходный текст,</a:t>
                      </a:r>
                    </a:p>
                    <a:p>
                      <a:pPr algn="just"/>
                      <a:r>
                        <a:rPr lang="ru-RU" sz="1800" b="1" kern="1200" dirty="0" smtClean="0">
                          <a:solidFill>
                            <a:schemeClr val="dk1"/>
                          </a:solidFill>
                          <a:latin typeface="+mn-lt"/>
                          <a:ea typeface="+mn-ea"/>
                          <a:cs typeface="+mn-cs"/>
                        </a:rPr>
                        <a:t>или</a:t>
                      </a:r>
                      <a:endParaRPr lang="ru-RU" sz="1800" kern="1200" dirty="0" smtClean="0">
                        <a:solidFill>
                          <a:schemeClr val="dk1"/>
                        </a:solidFill>
                        <a:latin typeface="+mn-lt"/>
                        <a:ea typeface="+mn-ea"/>
                        <a:cs typeface="+mn-cs"/>
                      </a:endParaRPr>
                    </a:p>
                    <a:p>
                      <a:pPr algn="just"/>
                      <a:r>
                        <a:rPr lang="ru-RU" sz="1800" kern="1200" dirty="0" smtClean="0">
                          <a:solidFill>
                            <a:schemeClr val="dk1"/>
                          </a:solidFill>
                          <a:latin typeface="+mn-lt"/>
                          <a:ea typeface="+mn-ea"/>
                          <a:cs typeface="+mn-cs"/>
                        </a:rPr>
                        <a:t>в комментариях допущено более одной фактической ошибки, связанной с пониманием проблемы исходного текста,</a:t>
                      </a:r>
                    </a:p>
                    <a:p>
                      <a:pPr algn="just"/>
                      <a:r>
                        <a:rPr lang="ru-RU" sz="1800" b="1" kern="1200" dirty="0" smtClean="0">
                          <a:solidFill>
                            <a:schemeClr val="dk1"/>
                          </a:solidFill>
                          <a:latin typeface="+mn-lt"/>
                          <a:ea typeface="+mn-ea"/>
                          <a:cs typeface="+mn-cs"/>
                        </a:rPr>
                        <a:t>или</a:t>
                      </a:r>
                      <a:endParaRPr lang="ru-RU" sz="1800" kern="1200" dirty="0" smtClean="0">
                        <a:solidFill>
                          <a:schemeClr val="dk1"/>
                        </a:solidFill>
                        <a:latin typeface="+mn-lt"/>
                        <a:ea typeface="+mn-ea"/>
                        <a:cs typeface="+mn-cs"/>
                      </a:endParaRPr>
                    </a:p>
                    <a:p>
                      <a:pPr algn="just"/>
                      <a:r>
                        <a:rPr lang="ru-RU" sz="1800" kern="1200" dirty="0" smtClean="0">
                          <a:solidFill>
                            <a:schemeClr val="dk1"/>
                          </a:solidFill>
                          <a:latin typeface="+mn-lt"/>
                          <a:ea typeface="+mn-ea"/>
                          <a:cs typeface="+mn-cs"/>
                        </a:rPr>
                        <a:t>прокомментирована другая, не сформулированная экзаменуемым проблема,</a:t>
                      </a:r>
                    </a:p>
                    <a:p>
                      <a:pPr algn="just"/>
                      <a:r>
                        <a:rPr lang="ru-RU" sz="1800" b="1" kern="1200" dirty="0" smtClean="0">
                          <a:solidFill>
                            <a:schemeClr val="dk1"/>
                          </a:solidFill>
                          <a:latin typeface="+mn-lt"/>
                          <a:ea typeface="+mn-ea"/>
                          <a:cs typeface="+mn-cs"/>
                        </a:rPr>
                        <a:t>или</a:t>
                      </a:r>
                      <a:endParaRPr lang="ru-RU" sz="1800" kern="1200" dirty="0" smtClean="0">
                        <a:solidFill>
                          <a:schemeClr val="dk1"/>
                        </a:solidFill>
                        <a:latin typeface="+mn-lt"/>
                        <a:ea typeface="+mn-ea"/>
                        <a:cs typeface="+mn-cs"/>
                      </a:endParaRPr>
                    </a:p>
                    <a:p>
                      <a:pPr algn="just"/>
                      <a:r>
                        <a:rPr lang="ru-RU" sz="1800" kern="1200" dirty="0" smtClean="0">
                          <a:solidFill>
                            <a:schemeClr val="dk1"/>
                          </a:solidFill>
                          <a:latin typeface="+mn-lt"/>
                          <a:ea typeface="+mn-ea"/>
                          <a:cs typeface="+mn-cs"/>
                        </a:rPr>
                        <a:t>вместо комментария дан простой пересказ текста или его фрагмента, </a:t>
                      </a:r>
                    </a:p>
                    <a:p>
                      <a:pPr algn="just"/>
                      <a:r>
                        <a:rPr lang="ru-RU" sz="1800" b="1" kern="1200" dirty="0" smtClean="0">
                          <a:solidFill>
                            <a:schemeClr val="dk1"/>
                          </a:solidFill>
                          <a:latin typeface="+mn-lt"/>
                          <a:ea typeface="+mn-ea"/>
                          <a:cs typeface="+mn-cs"/>
                        </a:rPr>
                        <a:t>или</a:t>
                      </a:r>
                      <a:endParaRPr lang="ru-RU" sz="1800" kern="1200" dirty="0" smtClean="0">
                        <a:solidFill>
                          <a:schemeClr val="dk1"/>
                        </a:solidFill>
                        <a:latin typeface="+mn-lt"/>
                        <a:ea typeface="+mn-ea"/>
                        <a:cs typeface="+mn-cs"/>
                      </a:endParaRPr>
                    </a:p>
                    <a:p>
                      <a:pPr algn="just"/>
                      <a:r>
                        <a:rPr lang="ru-RU" sz="1800" kern="1200" dirty="0" smtClean="0">
                          <a:solidFill>
                            <a:schemeClr val="dk1"/>
                          </a:solidFill>
                          <a:latin typeface="+mn-lt"/>
                          <a:ea typeface="+mn-ea"/>
                          <a:cs typeface="+mn-cs"/>
                        </a:rPr>
                        <a:t>вместо комментария цитируется большой фрагмент исходного текста</a:t>
                      </a:r>
                      <a:endParaRPr lang="ru-RU" sz="1100" dirty="0">
                        <a:latin typeface="Calibri"/>
                        <a:ea typeface="Times New Roman"/>
                        <a:cs typeface="Times New Roman"/>
                      </a:endParaRPr>
                    </a:p>
                  </a:txBody>
                  <a:tcPr marL="68580" marR="68580" marT="0" marB="0"/>
                </a:tc>
                <a:tc>
                  <a:txBody>
                    <a:bodyPr/>
                    <a:lstStyle/>
                    <a:p>
                      <a:endParaRPr lang="ru-RU" dirty="0" smtClean="0"/>
                    </a:p>
                    <a:p>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r>
                        <a:rPr lang="ru-RU" dirty="0" smtClean="0"/>
                        <a:t>0</a:t>
                      </a:r>
                      <a:endParaRPr lang="ru-RU" dirty="0"/>
                    </a:p>
                  </a:txBody>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noAutofit/>
          </a:bodyPr>
          <a:lstStyle/>
          <a:p>
            <a:pPr>
              <a:defRPr/>
            </a:pPr>
            <a:r>
              <a:rPr lang="ru-RU" sz="2000" b="1" i="1" dirty="0" smtClean="0"/>
              <a:t>  </a:t>
            </a:r>
            <a:r>
              <a:rPr lang="ru-RU" sz="3200" b="1" dirty="0" smtClean="0">
                <a:solidFill>
                  <a:srgbClr val="002060"/>
                </a:solidFill>
                <a:effectLst>
                  <a:outerShdw blurRad="38100" dist="38100" dir="2700000" algn="tl">
                    <a:srgbClr val="000000">
                      <a:alpha val="43137"/>
                    </a:srgbClr>
                  </a:outerShdw>
                </a:effectLst>
              </a:rPr>
              <a:t>   </a:t>
            </a:r>
            <a:r>
              <a:rPr lang="en-US" sz="3200" b="1" dirty="0" smtClean="0">
                <a:solidFill>
                  <a:srgbClr val="002060"/>
                </a:solidFill>
                <a:effectLst>
                  <a:outerShdw blurRad="38100" dist="38100" dir="2700000" algn="tl">
                    <a:srgbClr val="000000">
                      <a:alpha val="43137"/>
                    </a:srgbClr>
                  </a:outerShdw>
                </a:effectLst>
              </a:rPr>
              <a:t> </a:t>
            </a:r>
            <a:r>
              <a:rPr lang="ru-RU" sz="3200" b="1" dirty="0" smtClean="0">
                <a:solidFill>
                  <a:srgbClr val="002060"/>
                </a:solidFill>
                <a:effectLst>
                  <a:outerShdw blurRad="38100" dist="38100" dir="2700000" algn="tl">
                    <a:srgbClr val="000000">
                      <a:alpha val="43137"/>
                    </a:srgbClr>
                  </a:outerShdw>
                </a:effectLst>
              </a:rPr>
              <a:t>Что такое «пример-иллюстрация»?</a:t>
            </a:r>
            <a:endParaRPr lang="ru-RU" sz="3600" dirty="0">
              <a:solidFill>
                <a:srgbClr val="002060"/>
              </a:solidFill>
              <a:effectLst>
                <a:outerShdw blurRad="38100" dist="38100" dir="2700000" algn="tl">
                  <a:srgbClr val="000000">
                    <a:alpha val="43137"/>
                  </a:srgbClr>
                </a:outerShdw>
              </a:effectLst>
            </a:endParaRPr>
          </a:p>
        </p:txBody>
      </p:sp>
      <p:sp>
        <p:nvSpPr>
          <p:cNvPr id="6" name="Содержимое 5"/>
          <p:cNvSpPr>
            <a:spLocks noGrp="1"/>
          </p:cNvSpPr>
          <p:nvPr>
            <p:ph idx="1"/>
          </p:nvPr>
        </p:nvSpPr>
        <p:spPr/>
        <p:txBody>
          <a:bodyPr>
            <a:normAutofit/>
          </a:bodyPr>
          <a:lstStyle/>
          <a:p>
            <a:pPr algn="just">
              <a:buNone/>
            </a:pPr>
            <a:r>
              <a:rPr lang="ru-RU" sz="2000" b="1" dirty="0" smtClean="0"/>
              <a:t>          </a:t>
            </a:r>
            <a:r>
              <a:rPr lang="ru-RU" sz="2400" b="1" dirty="0" smtClean="0"/>
              <a:t> </a:t>
            </a:r>
          </a:p>
          <a:p>
            <a:pPr marL="0" indent="444500" algn="just">
              <a:buNone/>
            </a:pPr>
            <a:endParaRPr lang="ru-RU" sz="1800" dirty="0" smtClean="0"/>
          </a:p>
          <a:p>
            <a:pPr marL="0" indent="444500" algn="just">
              <a:buNone/>
            </a:pPr>
            <a:r>
              <a:rPr lang="ru-RU" dirty="0" smtClean="0"/>
              <a:t> </a:t>
            </a:r>
            <a:r>
              <a:rPr lang="ru-RU" b="1" dirty="0" smtClean="0"/>
              <a:t>Пример-иллюстрация</a:t>
            </a:r>
            <a:r>
              <a:rPr lang="ru-RU" dirty="0" smtClean="0"/>
              <a:t> – это значимая для раскрытия поставленной проблемы информация текста, прежде всего </a:t>
            </a:r>
            <a:r>
              <a:rPr lang="ru-RU" dirty="0" err="1" smtClean="0"/>
              <a:t>фактуальная</a:t>
            </a:r>
            <a:r>
              <a:rPr lang="ru-RU" dirty="0" smtClean="0"/>
              <a:t>, встроенная в собственную интерпретацию текста. </a:t>
            </a:r>
            <a:endParaRPr lang="ru-RU"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noAutofit/>
          </a:bodyPr>
          <a:lstStyle/>
          <a:p>
            <a:pPr>
              <a:defRPr/>
            </a:pPr>
            <a:r>
              <a:rPr lang="ru-RU" sz="2000" b="1" i="1" dirty="0" smtClean="0"/>
              <a:t>  </a:t>
            </a:r>
            <a:r>
              <a:rPr lang="ru-RU" sz="3200" b="1" dirty="0" smtClean="0">
                <a:solidFill>
                  <a:srgbClr val="002060"/>
                </a:solidFill>
                <a:effectLst>
                  <a:outerShdw blurRad="38100" dist="38100" dir="2700000" algn="tl">
                    <a:srgbClr val="000000">
                      <a:alpha val="43137"/>
                    </a:srgbClr>
                  </a:outerShdw>
                </a:effectLst>
              </a:rPr>
              <a:t>   Формулировка задания</a:t>
            </a:r>
            <a:endParaRPr lang="ru-RU" sz="3600" dirty="0">
              <a:solidFill>
                <a:srgbClr val="002060"/>
              </a:solidFill>
              <a:effectLst>
                <a:outerShdw blurRad="38100" dist="38100" dir="2700000" algn="tl">
                  <a:srgbClr val="000000">
                    <a:alpha val="43137"/>
                  </a:srgbClr>
                </a:outerShdw>
              </a:effectLst>
            </a:endParaRPr>
          </a:p>
        </p:txBody>
      </p:sp>
      <p:sp>
        <p:nvSpPr>
          <p:cNvPr id="6" name="Содержимое 5"/>
          <p:cNvSpPr>
            <a:spLocks noGrp="1"/>
          </p:cNvSpPr>
          <p:nvPr>
            <p:ph idx="1"/>
          </p:nvPr>
        </p:nvSpPr>
        <p:spPr/>
        <p:txBody>
          <a:bodyPr>
            <a:normAutofit fontScale="55000" lnSpcReduction="20000"/>
          </a:bodyPr>
          <a:lstStyle/>
          <a:p>
            <a:pPr algn="just">
              <a:buNone/>
            </a:pPr>
            <a:r>
              <a:rPr lang="ru-RU" sz="2000" b="1" dirty="0" smtClean="0"/>
              <a:t> </a:t>
            </a:r>
            <a:r>
              <a:rPr lang="ru-RU" sz="2800" b="1" dirty="0"/>
              <a:t> </a:t>
            </a:r>
            <a:r>
              <a:rPr lang="ru-RU" b="1" dirty="0" smtClean="0"/>
              <a:t>Напишите </a:t>
            </a:r>
            <a:r>
              <a:rPr lang="ru-RU" b="1" dirty="0"/>
              <a:t>сочинение по прочитанному тексту.</a:t>
            </a:r>
          </a:p>
          <a:p>
            <a:pPr algn="just">
              <a:buNone/>
            </a:pPr>
            <a:r>
              <a:rPr lang="ru-RU" b="1" dirty="0"/>
              <a:t> </a:t>
            </a:r>
            <a:r>
              <a:rPr lang="ru-RU" b="1" dirty="0" smtClean="0"/>
              <a:t>Сформулируйте </a:t>
            </a:r>
            <a:r>
              <a:rPr lang="ru-RU" b="1" dirty="0"/>
              <a:t>одну из проблем, поставленных автором </a:t>
            </a:r>
            <a:r>
              <a:rPr lang="ru-RU" b="1" dirty="0" smtClean="0"/>
              <a:t>текста.</a:t>
            </a:r>
          </a:p>
          <a:p>
            <a:pPr algn="just">
              <a:buNone/>
            </a:pPr>
            <a:r>
              <a:rPr lang="ru-RU" b="1" dirty="0"/>
              <a:t> </a:t>
            </a:r>
            <a:r>
              <a:rPr lang="ru-RU" b="1" dirty="0" smtClean="0"/>
              <a:t>Прокомментируйте </a:t>
            </a:r>
            <a:r>
              <a:rPr lang="ru-RU" b="1" dirty="0"/>
              <a:t>сформулированную проблему. </a:t>
            </a:r>
            <a:r>
              <a:rPr lang="ru-RU" b="1" u="sng" dirty="0"/>
              <a:t>Включите в комментарий два примера-иллюстрации из прочитанного текста, которые, по Вашему мнению, важны для понимания проблемы исходного текста</a:t>
            </a:r>
            <a:r>
              <a:rPr lang="ru-RU" b="1" dirty="0"/>
              <a:t>  (избегайте чрезмерного цитирования). </a:t>
            </a:r>
            <a:endParaRPr lang="ru-RU" b="1" dirty="0" smtClean="0"/>
          </a:p>
          <a:p>
            <a:pPr algn="just">
              <a:buNone/>
            </a:pPr>
            <a:r>
              <a:rPr lang="ru-RU" b="1" dirty="0" smtClean="0"/>
              <a:t>Сформулируйте позицию автора (рассказчика). Напишите, согласны или не согласны Вы с точкой зрения автора прочитанного текста. Объясните почему. Своё мнение аргументируйте, опираясь в первую очередь на читательский опыт, а также на знания и жизненные наблюдения (учитываются первые два аргумента).</a:t>
            </a:r>
          </a:p>
          <a:p>
            <a:pPr algn="just">
              <a:buNone/>
            </a:pPr>
            <a:r>
              <a:rPr lang="ru-RU" b="1" dirty="0" smtClean="0"/>
              <a:t>Объём сочинения – не менее 150 слов.</a:t>
            </a:r>
          </a:p>
          <a:p>
            <a:pPr algn="just">
              <a:buNone/>
            </a:pPr>
            <a:r>
              <a:rPr lang="ru-RU" b="1" dirty="0" smtClean="0"/>
              <a:t>Работа, написанная без опоры на прочитанный текст (не по данному тексту), не оценивается. Если сочинение представляет собой пересказанный или полностью переписанный исходный текст без каких бы то ни было комментариев, то такая работа оценивается нулём баллов. </a:t>
            </a:r>
          </a:p>
          <a:p>
            <a:pPr algn="just">
              <a:buNone/>
            </a:pPr>
            <a:r>
              <a:rPr lang="ru-RU" b="1" dirty="0" smtClean="0"/>
              <a:t>Сочинение пишите аккуратно, разборчивым почерком.</a:t>
            </a:r>
          </a:p>
          <a:p>
            <a:pPr algn="just">
              <a:buNone/>
            </a:pPr>
            <a:endParaRPr lang="ru-RU" b="1"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noAutofit/>
          </a:bodyPr>
          <a:lstStyle/>
          <a:p>
            <a:pPr>
              <a:defRPr/>
            </a:pPr>
            <a:r>
              <a:rPr lang="ru-RU" sz="2000" b="1" i="1" dirty="0" smtClean="0"/>
              <a:t>  </a:t>
            </a:r>
            <a:r>
              <a:rPr lang="ru-RU" sz="3200" b="1" dirty="0" smtClean="0">
                <a:solidFill>
                  <a:srgbClr val="002060"/>
                </a:solidFill>
                <a:effectLst>
                  <a:outerShdw blurRad="38100" dist="38100" dir="2700000" algn="tl">
                    <a:srgbClr val="000000">
                      <a:alpha val="43137"/>
                    </a:srgbClr>
                  </a:outerShdw>
                </a:effectLst>
              </a:rPr>
              <a:t>   </a:t>
            </a:r>
            <a:r>
              <a:rPr lang="en-US" sz="3200" b="1" dirty="0" smtClean="0">
                <a:solidFill>
                  <a:srgbClr val="002060"/>
                </a:solidFill>
                <a:effectLst>
                  <a:outerShdw blurRad="38100" dist="38100" dir="2700000" algn="tl">
                    <a:srgbClr val="000000">
                      <a:alpha val="43137"/>
                    </a:srgbClr>
                  </a:outerShdw>
                </a:effectLst>
              </a:rPr>
              <a:t> </a:t>
            </a:r>
            <a:r>
              <a:rPr lang="ru-RU" sz="3200" b="1" dirty="0" smtClean="0">
                <a:solidFill>
                  <a:srgbClr val="002060"/>
                </a:solidFill>
                <a:effectLst>
                  <a:outerShdw blurRad="38100" dist="38100" dir="2700000" algn="tl">
                    <a:srgbClr val="000000">
                      <a:alpha val="43137"/>
                    </a:srgbClr>
                  </a:outerShdw>
                </a:effectLst>
              </a:rPr>
              <a:t> Комментарий</a:t>
            </a:r>
            <a:endParaRPr lang="ru-RU" sz="3600" dirty="0">
              <a:solidFill>
                <a:srgbClr val="002060"/>
              </a:solidFill>
              <a:effectLst>
                <a:outerShdw blurRad="38100" dist="38100" dir="2700000" algn="tl">
                  <a:srgbClr val="000000">
                    <a:alpha val="43137"/>
                  </a:srgbClr>
                </a:outerShdw>
              </a:effectLst>
            </a:endParaRPr>
          </a:p>
        </p:txBody>
      </p:sp>
      <p:sp>
        <p:nvSpPr>
          <p:cNvPr id="6" name="Содержимое 5"/>
          <p:cNvSpPr>
            <a:spLocks noGrp="1"/>
          </p:cNvSpPr>
          <p:nvPr>
            <p:ph idx="1"/>
          </p:nvPr>
        </p:nvSpPr>
        <p:spPr/>
        <p:txBody>
          <a:bodyPr>
            <a:normAutofit fontScale="92500" lnSpcReduction="10000"/>
          </a:bodyPr>
          <a:lstStyle/>
          <a:p>
            <a:pPr algn="just">
              <a:buNone/>
            </a:pPr>
            <a:r>
              <a:rPr lang="ru-RU" sz="2000" b="1" dirty="0" smtClean="0"/>
              <a:t>          </a:t>
            </a:r>
            <a:r>
              <a:rPr lang="ru-RU" sz="2400" b="1" dirty="0" smtClean="0"/>
              <a:t> </a:t>
            </a:r>
          </a:p>
          <a:p>
            <a:pPr marL="0" indent="444500" algn="just">
              <a:buNone/>
            </a:pPr>
            <a:r>
              <a:rPr lang="ru-RU" sz="2800" b="1" i="1" dirty="0" smtClean="0"/>
              <a:t> </a:t>
            </a:r>
            <a:r>
              <a:rPr lang="ru-RU" sz="2800" i="1" dirty="0" smtClean="0"/>
              <a:t>Вспоминая своё детство, Василий Михайлович говорит о том, как в суровые военные годы он вместе со своими друзьями преодолевал все трудности. Публицист обращает наше внимание на то, что учились они всему у взрослых и друг у друга (предложение 3). Несмотря на это, они не были «дичками», многое умели делать сами (предложения 6-8). Будучи уже взрослым, автор отмечает, что, несмотря на все сложности, которые ему и его друзьям пришлось преодолеть, он ничуть не сетует на судьбу. </a:t>
            </a:r>
            <a:endParaRPr lang="ru-RU" i="1" dirty="0"/>
          </a:p>
        </p:txBody>
      </p:sp>
    </p:spTree>
    <p:extLst>
      <p:ext uri="{BB962C8B-B14F-4D97-AF65-F5344CB8AC3E}">
        <p14:creationId xmlns:p14="http://schemas.microsoft.com/office/powerpoint/2010/main" xmlns="" val="28764043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noAutofit/>
          </a:bodyPr>
          <a:lstStyle/>
          <a:p>
            <a:pPr>
              <a:defRPr/>
            </a:pPr>
            <a:r>
              <a:rPr lang="ru-RU" sz="2000" b="1" i="1" dirty="0" smtClean="0"/>
              <a:t>  </a:t>
            </a:r>
            <a:r>
              <a:rPr lang="ru-RU" sz="3200" b="1" dirty="0" smtClean="0">
                <a:solidFill>
                  <a:srgbClr val="002060"/>
                </a:solidFill>
                <a:effectLst>
                  <a:outerShdw blurRad="38100" dist="38100" dir="2700000" algn="tl">
                    <a:srgbClr val="000000">
                      <a:alpha val="43137"/>
                    </a:srgbClr>
                  </a:outerShdw>
                </a:effectLst>
              </a:rPr>
              <a:t>   </a:t>
            </a:r>
            <a:r>
              <a:rPr lang="en-US" sz="3200" b="1" dirty="0" smtClean="0">
                <a:solidFill>
                  <a:srgbClr val="002060"/>
                </a:solidFill>
                <a:effectLst>
                  <a:outerShdw blurRad="38100" dist="38100" dir="2700000" algn="tl">
                    <a:srgbClr val="000000">
                      <a:alpha val="43137"/>
                    </a:srgbClr>
                  </a:outerShdw>
                </a:effectLst>
              </a:rPr>
              <a:t> </a:t>
            </a:r>
            <a:r>
              <a:rPr lang="ru-RU" sz="3200" b="1" dirty="0" smtClean="0">
                <a:solidFill>
                  <a:srgbClr val="002060"/>
                </a:solidFill>
                <a:effectLst>
                  <a:outerShdw blurRad="38100" dist="38100" dir="2700000" algn="tl">
                    <a:srgbClr val="000000">
                      <a:alpha val="43137"/>
                    </a:srgbClr>
                  </a:outerShdw>
                </a:effectLst>
              </a:rPr>
              <a:t> Комментарий</a:t>
            </a:r>
            <a:endParaRPr lang="ru-RU" sz="3600" dirty="0">
              <a:solidFill>
                <a:srgbClr val="002060"/>
              </a:solidFill>
              <a:effectLst>
                <a:outerShdw blurRad="38100" dist="38100" dir="2700000" algn="tl">
                  <a:srgbClr val="000000">
                    <a:alpha val="43137"/>
                  </a:srgbClr>
                </a:outerShdw>
              </a:effectLst>
            </a:endParaRPr>
          </a:p>
        </p:txBody>
      </p:sp>
      <p:sp>
        <p:nvSpPr>
          <p:cNvPr id="6" name="Содержимое 5"/>
          <p:cNvSpPr>
            <a:spLocks noGrp="1"/>
          </p:cNvSpPr>
          <p:nvPr>
            <p:ph idx="1"/>
          </p:nvPr>
        </p:nvSpPr>
        <p:spPr/>
        <p:txBody>
          <a:bodyPr>
            <a:normAutofit lnSpcReduction="10000"/>
          </a:bodyPr>
          <a:lstStyle/>
          <a:p>
            <a:pPr algn="just">
              <a:buNone/>
            </a:pPr>
            <a:r>
              <a:rPr lang="ru-RU" sz="2000" b="1" dirty="0" smtClean="0"/>
              <a:t>          </a:t>
            </a:r>
            <a:r>
              <a:rPr lang="ru-RU" sz="2400" b="1" dirty="0" smtClean="0"/>
              <a:t> </a:t>
            </a:r>
          </a:p>
          <a:p>
            <a:pPr marL="0" indent="444500" algn="just">
              <a:buNone/>
            </a:pPr>
            <a:r>
              <a:rPr lang="ru-RU" sz="2800" b="1" dirty="0" smtClean="0"/>
              <a:t> </a:t>
            </a:r>
            <a:r>
              <a:rPr lang="ru-RU" sz="2800" dirty="0" smtClean="0"/>
              <a:t>  </a:t>
            </a:r>
            <a:r>
              <a:rPr lang="ru-RU" sz="2800" i="1" dirty="0" smtClean="0"/>
              <a:t>Позиция автора, по словам  писателя, заключается в том, что «уроки мужества, труд  и трудности необходимы» и «обязательно надо учить человека тому, что жизнь от него непременно требует».  Автор считает, что главная школа жизни приходится на военные годы. Песков ни в коем случае не желает пережить подобное кому-либо, но в то же время он благодарит судьбу за этот период в его жизни, ведь в эти годы он многому научился.</a:t>
            </a:r>
            <a:endParaRPr lang="ru-RU" i="1" dirty="0"/>
          </a:p>
        </p:txBody>
      </p:sp>
    </p:spTree>
    <p:extLst>
      <p:ext uri="{BB962C8B-B14F-4D97-AF65-F5344CB8AC3E}">
        <p14:creationId xmlns:p14="http://schemas.microsoft.com/office/powerpoint/2010/main" xmlns="" val="373094191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noAutofit/>
          </a:bodyPr>
          <a:lstStyle/>
          <a:p>
            <a:pPr>
              <a:defRPr/>
            </a:pPr>
            <a:r>
              <a:rPr lang="ru-RU" sz="2000" b="1" i="1" dirty="0" smtClean="0"/>
              <a:t>  </a:t>
            </a:r>
            <a:r>
              <a:rPr lang="ru-RU" sz="3200" b="1" dirty="0" smtClean="0">
                <a:solidFill>
                  <a:srgbClr val="002060"/>
                </a:solidFill>
                <a:effectLst>
                  <a:outerShdw blurRad="38100" dist="38100" dir="2700000" algn="tl">
                    <a:srgbClr val="000000">
                      <a:alpha val="43137"/>
                    </a:srgbClr>
                  </a:outerShdw>
                </a:effectLst>
              </a:rPr>
              <a:t>   </a:t>
            </a:r>
            <a:r>
              <a:rPr lang="en-US" sz="3200" b="1" dirty="0" smtClean="0">
                <a:solidFill>
                  <a:srgbClr val="002060"/>
                </a:solidFill>
                <a:effectLst>
                  <a:outerShdw blurRad="38100" dist="38100" dir="2700000" algn="tl">
                    <a:srgbClr val="000000">
                      <a:alpha val="43137"/>
                    </a:srgbClr>
                  </a:outerShdw>
                </a:effectLst>
              </a:rPr>
              <a:t> </a:t>
            </a:r>
            <a:r>
              <a:rPr lang="ru-RU" sz="3200" b="1" dirty="0" smtClean="0">
                <a:solidFill>
                  <a:srgbClr val="002060"/>
                </a:solidFill>
                <a:effectLst>
                  <a:outerShdw blurRad="38100" dist="38100" dir="2700000" algn="tl">
                    <a:srgbClr val="000000">
                      <a:alpha val="43137"/>
                    </a:srgbClr>
                  </a:outerShdw>
                </a:effectLst>
              </a:rPr>
              <a:t> Комментарий</a:t>
            </a:r>
            <a:endParaRPr lang="ru-RU" sz="3600" dirty="0">
              <a:solidFill>
                <a:srgbClr val="002060"/>
              </a:solidFill>
              <a:effectLst>
                <a:outerShdw blurRad="38100" dist="38100" dir="2700000" algn="tl">
                  <a:srgbClr val="000000">
                    <a:alpha val="43137"/>
                  </a:srgbClr>
                </a:outerShdw>
              </a:effectLst>
            </a:endParaRPr>
          </a:p>
        </p:txBody>
      </p:sp>
      <p:sp>
        <p:nvSpPr>
          <p:cNvPr id="6" name="Содержимое 5"/>
          <p:cNvSpPr>
            <a:spLocks noGrp="1"/>
          </p:cNvSpPr>
          <p:nvPr>
            <p:ph idx="1"/>
          </p:nvPr>
        </p:nvSpPr>
        <p:spPr/>
        <p:txBody>
          <a:bodyPr>
            <a:normAutofit/>
          </a:bodyPr>
          <a:lstStyle/>
          <a:p>
            <a:pPr algn="just">
              <a:buNone/>
            </a:pPr>
            <a:r>
              <a:rPr lang="ru-RU" sz="2000" b="1" dirty="0" smtClean="0"/>
              <a:t>          </a:t>
            </a:r>
            <a:r>
              <a:rPr lang="ru-RU" sz="2400" b="1" dirty="0" smtClean="0"/>
              <a:t> </a:t>
            </a:r>
          </a:p>
          <a:p>
            <a:pPr marL="0" indent="444500" algn="just">
              <a:buNone/>
            </a:pPr>
            <a:r>
              <a:rPr lang="ru-RU" sz="2800" b="1" dirty="0" smtClean="0"/>
              <a:t> </a:t>
            </a:r>
            <a:r>
              <a:rPr lang="ru-RU" sz="2800" dirty="0" smtClean="0"/>
              <a:t>  </a:t>
            </a:r>
            <a:r>
              <a:rPr lang="ru-RU" sz="2800" i="1" dirty="0" smtClean="0"/>
              <a:t> В.М. Песков описывает нелёгкие годы своего детства. Автор вспоминает о том, что умел делать он и его одноклассники. Писатель задаётся вопросом: «Что прорастало из детства?» И даже даёт ответ на него: «…наблюдательность, желание всё испробовать».  </a:t>
            </a:r>
            <a:endParaRPr lang="ru-RU" i="1" dirty="0"/>
          </a:p>
        </p:txBody>
      </p:sp>
    </p:spTree>
    <p:extLst>
      <p:ext uri="{BB962C8B-B14F-4D97-AF65-F5344CB8AC3E}">
        <p14:creationId xmlns:p14="http://schemas.microsoft.com/office/powerpoint/2010/main" xmlns="" val="48656129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noAutofit/>
          </a:bodyPr>
          <a:lstStyle/>
          <a:p>
            <a:pPr>
              <a:defRPr/>
            </a:pPr>
            <a:r>
              <a:rPr lang="ru-RU" sz="2000" b="1" i="1" dirty="0" smtClean="0"/>
              <a:t>  </a:t>
            </a:r>
            <a:r>
              <a:rPr lang="ru-RU" sz="3200" b="1" dirty="0" smtClean="0">
                <a:solidFill>
                  <a:srgbClr val="002060"/>
                </a:solidFill>
                <a:effectLst>
                  <a:outerShdw blurRad="38100" dist="38100" dir="2700000" algn="tl">
                    <a:srgbClr val="000000">
                      <a:alpha val="43137"/>
                    </a:srgbClr>
                  </a:outerShdw>
                </a:effectLst>
              </a:rPr>
              <a:t>   </a:t>
            </a:r>
            <a:r>
              <a:rPr lang="en-US" sz="3200" b="1" dirty="0" smtClean="0">
                <a:solidFill>
                  <a:srgbClr val="002060"/>
                </a:solidFill>
                <a:effectLst>
                  <a:outerShdw blurRad="38100" dist="38100" dir="2700000" algn="tl">
                    <a:srgbClr val="000000">
                      <a:alpha val="43137"/>
                    </a:srgbClr>
                  </a:outerShdw>
                </a:effectLst>
              </a:rPr>
              <a:t> </a:t>
            </a:r>
            <a:r>
              <a:rPr lang="ru-RU" sz="3200" b="1" dirty="0" smtClean="0">
                <a:solidFill>
                  <a:srgbClr val="002060"/>
                </a:solidFill>
                <a:effectLst>
                  <a:outerShdw blurRad="38100" dist="38100" dir="2700000" algn="tl">
                    <a:srgbClr val="000000">
                      <a:alpha val="43137"/>
                    </a:srgbClr>
                  </a:outerShdw>
                </a:effectLst>
              </a:rPr>
              <a:t> Комментарий</a:t>
            </a:r>
            <a:endParaRPr lang="ru-RU" sz="3600" dirty="0">
              <a:solidFill>
                <a:srgbClr val="002060"/>
              </a:solidFill>
              <a:effectLst>
                <a:outerShdw blurRad="38100" dist="38100" dir="2700000" algn="tl">
                  <a:srgbClr val="000000">
                    <a:alpha val="43137"/>
                  </a:srgbClr>
                </a:outerShdw>
              </a:effectLst>
            </a:endParaRPr>
          </a:p>
        </p:txBody>
      </p:sp>
      <p:sp>
        <p:nvSpPr>
          <p:cNvPr id="6" name="Содержимое 5"/>
          <p:cNvSpPr>
            <a:spLocks noGrp="1"/>
          </p:cNvSpPr>
          <p:nvPr>
            <p:ph idx="1"/>
          </p:nvPr>
        </p:nvSpPr>
        <p:spPr/>
        <p:txBody>
          <a:bodyPr>
            <a:normAutofit lnSpcReduction="10000"/>
          </a:bodyPr>
          <a:lstStyle/>
          <a:p>
            <a:pPr algn="just">
              <a:buNone/>
            </a:pPr>
            <a:r>
              <a:rPr lang="ru-RU" sz="2000" b="1" dirty="0" smtClean="0"/>
              <a:t>          </a:t>
            </a:r>
            <a:r>
              <a:rPr lang="ru-RU" sz="2400" b="1" dirty="0" smtClean="0"/>
              <a:t> </a:t>
            </a:r>
          </a:p>
          <a:p>
            <a:pPr marL="0" indent="444500" algn="just">
              <a:buNone/>
            </a:pPr>
            <a:r>
              <a:rPr lang="ru-RU" sz="2800" b="1" dirty="0" smtClean="0"/>
              <a:t>Комментарий подменяется пересказом</a:t>
            </a:r>
          </a:p>
          <a:p>
            <a:pPr marL="0" indent="444500" algn="just">
              <a:buNone/>
            </a:pPr>
            <a:r>
              <a:rPr lang="ru-RU" i="1" dirty="0" smtClean="0"/>
              <a:t>Автор описывает своё военное детство, своих одноклассников с одной улицы (предложение 5), как они впятером могли переделать очень много работы: почистить дымоход, наколоть дров (предложение 6). Ещё он описывает, что они не росли дичками, а ходили в школу и очень много читали (предложения 7,8,9). </a:t>
            </a:r>
            <a:endParaRPr lang="ru-RU" i="1" dirty="0"/>
          </a:p>
        </p:txBody>
      </p:sp>
    </p:spTree>
    <p:extLst>
      <p:ext uri="{BB962C8B-B14F-4D97-AF65-F5344CB8AC3E}">
        <p14:creationId xmlns:p14="http://schemas.microsoft.com/office/powerpoint/2010/main" xmlns="" val="87892546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noAutofit/>
          </a:bodyPr>
          <a:lstStyle/>
          <a:p>
            <a:pPr>
              <a:defRPr/>
            </a:pPr>
            <a:r>
              <a:rPr lang="ru-RU" sz="2000" b="1" i="1" dirty="0" smtClean="0"/>
              <a:t>  </a:t>
            </a:r>
            <a:r>
              <a:rPr lang="ru-RU" sz="3200" b="1" dirty="0" smtClean="0">
                <a:solidFill>
                  <a:srgbClr val="002060"/>
                </a:solidFill>
                <a:effectLst>
                  <a:outerShdw blurRad="38100" dist="38100" dir="2700000" algn="tl">
                    <a:srgbClr val="000000">
                      <a:alpha val="43137"/>
                    </a:srgbClr>
                  </a:outerShdw>
                </a:effectLst>
              </a:rPr>
              <a:t>   </a:t>
            </a:r>
            <a:r>
              <a:rPr lang="en-US" sz="3200" b="1" dirty="0" smtClean="0">
                <a:solidFill>
                  <a:srgbClr val="002060"/>
                </a:solidFill>
                <a:effectLst>
                  <a:outerShdw blurRad="38100" dist="38100" dir="2700000" algn="tl">
                    <a:srgbClr val="000000">
                      <a:alpha val="43137"/>
                    </a:srgbClr>
                  </a:outerShdw>
                </a:effectLst>
              </a:rPr>
              <a:t> </a:t>
            </a:r>
            <a:r>
              <a:rPr lang="ru-RU" sz="3200" b="1" dirty="0" smtClean="0">
                <a:solidFill>
                  <a:srgbClr val="002060"/>
                </a:solidFill>
                <a:effectLst>
                  <a:outerShdw blurRad="38100" dist="38100" dir="2700000" algn="tl">
                    <a:srgbClr val="000000">
                      <a:alpha val="43137"/>
                    </a:srgbClr>
                  </a:outerShdw>
                </a:effectLst>
              </a:rPr>
              <a:t> Комментарий</a:t>
            </a:r>
            <a:endParaRPr lang="ru-RU" sz="3600" dirty="0">
              <a:solidFill>
                <a:srgbClr val="002060"/>
              </a:solidFill>
              <a:effectLst>
                <a:outerShdw blurRad="38100" dist="38100" dir="2700000" algn="tl">
                  <a:srgbClr val="000000">
                    <a:alpha val="43137"/>
                  </a:srgbClr>
                </a:outerShdw>
              </a:effectLst>
            </a:endParaRPr>
          </a:p>
        </p:txBody>
      </p:sp>
      <p:sp>
        <p:nvSpPr>
          <p:cNvPr id="6" name="Содержимое 5"/>
          <p:cNvSpPr>
            <a:spLocks noGrp="1"/>
          </p:cNvSpPr>
          <p:nvPr>
            <p:ph idx="1"/>
          </p:nvPr>
        </p:nvSpPr>
        <p:spPr/>
        <p:txBody>
          <a:bodyPr>
            <a:normAutofit/>
          </a:bodyPr>
          <a:lstStyle/>
          <a:p>
            <a:pPr algn="just">
              <a:buNone/>
            </a:pPr>
            <a:r>
              <a:rPr lang="ru-RU" sz="2000" b="1" dirty="0" smtClean="0"/>
              <a:t>          </a:t>
            </a:r>
            <a:r>
              <a:rPr lang="ru-RU" sz="2400" b="1" dirty="0" smtClean="0"/>
              <a:t> </a:t>
            </a:r>
          </a:p>
          <a:p>
            <a:pPr marL="0" indent="444500" algn="just">
              <a:buNone/>
            </a:pPr>
            <a:r>
              <a:rPr lang="ru-RU" sz="2800" b="1" dirty="0" smtClean="0"/>
              <a:t>Комментарий  с фактическими ошибками</a:t>
            </a:r>
          </a:p>
          <a:p>
            <a:pPr marL="0" indent="444500" algn="just">
              <a:buNone/>
            </a:pPr>
            <a:r>
              <a:rPr lang="ru-RU" i="1" dirty="0" smtClean="0"/>
              <a:t>Автор  сопоставляет своё детство и детство нашего поколения. Военные годы его научили многому. </a:t>
            </a:r>
            <a:r>
              <a:rPr lang="ru-RU" b="1" i="1" dirty="0" smtClean="0"/>
              <a:t>Мальчишки не ходили в школу</a:t>
            </a:r>
            <a:r>
              <a:rPr lang="ru-RU" i="1" dirty="0" smtClean="0"/>
              <a:t>, но зато они читали с жадностью. У них желание было всё попробовать, всему научиться. </a:t>
            </a:r>
            <a:endParaRPr lang="ru-RU" i="1" dirty="0"/>
          </a:p>
        </p:txBody>
      </p:sp>
    </p:spTree>
    <p:extLst>
      <p:ext uri="{BB962C8B-B14F-4D97-AF65-F5344CB8AC3E}">
        <p14:creationId xmlns:p14="http://schemas.microsoft.com/office/powerpoint/2010/main" xmlns="" val="96527489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noAutofit/>
          </a:bodyPr>
          <a:lstStyle/>
          <a:p>
            <a:pPr>
              <a:defRPr/>
            </a:pPr>
            <a:r>
              <a:rPr lang="ru-RU" sz="2000" b="1" i="1" dirty="0" smtClean="0"/>
              <a:t>  </a:t>
            </a:r>
            <a:r>
              <a:rPr lang="ru-RU" sz="3200" b="1" dirty="0" smtClean="0">
                <a:solidFill>
                  <a:srgbClr val="002060"/>
                </a:solidFill>
                <a:effectLst>
                  <a:outerShdw blurRad="38100" dist="38100" dir="2700000" algn="tl">
                    <a:srgbClr val="000000">
                      <a:alpha val="43137"/>
                    </a:srgbClr>
                  </a:outerShdw>
                </a:effectLst>
              </a:rPr>
              <a:t>   </a:t>
            </a:r>
            <a:r>
              <a:rPr lang="en-US" sz="3200" b="1" dirty="0" smtClean="0">
                <a:solidFill>
                  <a:srgbClr val="002060"/>
                </a:solidFill>
                <a:effectLst>
                  <a:outerShdw blurRad="38100" dist="38100" dir="2700000" algn="tl">
                    <a:srgbClr val="000000">
                      <a:alpha val="43137"/>
                    </a:srgbClr>
                  </a:outerShdw>
                </a:effectLst>
              </a:rPr>
              <a:t> </a:t>
            </a:r>
            <a:r>
              <a:rPr lang="ru-RU" sz="3200" b="1" dirty="0" smtClean="0">
                <a:solidFill>
                  <a:srgbClr val="002060"/>
                </a:solidFill>
                <a:effectLst>
                  <a:outerShdw blurRad="38100" dist="38100" dir="2700000" algn="tl">
                    <a:srgbClr val="000000">
                      <a:alpha val="43137"/>
                    </a:srgbClr>
                  </a:outerShdw>
                </a:effectLst>
              </a:rPr>
              <a:t> Комментарий</a:t>
            </a:r>
            <a:endParaRPr lang="ru-RU" sz="3600" dirty="0">
              <a:solidFill>
                <a:srgbClr val="002060"/>
              </a:solidFill>
              <a:effectLst>
                <a:outerShdw blurRad="38100" dist="38100" dir="2700000" algn="tl">
                  <a:srgbClr val="000000">
                    <a:alpha val="43137"/>
                  </a:srgbClr>
                </a:outerShdw>
              </a:effectLst>
            </a:endParaRPr>
          </a:p>
        </p:txBody>
      </p:sp>
      <p:sp>
        <p:nvSpPr>
          <p:cNvPr id="6" name="Содержимое 5"/>
          <p:cNvSpPr>
            <a:spLocks noGrp="1"/>
          </p:cNvSpPr>
          <p:nvPr>
            <p:ph idx="1"/>
          </p:nvPr>
        </p:nvSpPr>
        <p:spPr/>
        <p:txBody>
          <a:bodyPr>
            <a:normAutofit fontScale="92500"/>
          </a:bodyPr>
          <a:lstStyle/>
          <a:p>
            <a:pPr algn="just">
              <a:buNone/>
            </a:pPr>
            <a:r>
              <a:rPr lang="ru-RU" sz="2000" b="1" dirty="0" smtClean="0"/>
              <a:t>          </a:t>
            </a:r>
            <a:r>
              <a:rPr lang="ru-RU" sz="2400" b="1" dirty="0" smtClean="0"/>
              <a:t> </a:t>
            </a:r>
            <a:r>
              <a:rPr lang="ru-RU" b="1" dirty="0"/>
              <a:t>Комментарий  с фактическими ошибками</a:t>
            </a:r>
          </a:p>
          <a:p>
            <a:pPr algn="just">
              <a:buNone/>
            </a:pPr>
            <a:r>
              <a:rPr lang="ru-RU" i="1" dirty="0" smtClean="0"/>
              <a:t>            Автор показывает нам, что учение – это свет, который поможет нам в самые тяжёлые времена. Учиться надо всему и везде. Возраст и место не играют роли в развитии человека, причём и в духовном, и в физическом плане. Как говорил А.П. Чехов: «В человеке всё должно быть идеально».</a:t>
            </a:r>
            <a:endParaRPr lang="ru-RU" sz="2400" b="1" dirty="0" smtClean="0"/>
          </a:p>
        </p:txBody>
      </p:sp>
    </p:spTree>
    <p:extLst>
      <p:ext uri="{BB962C8B-B14F-4D97-AF65-F5344CB8AC3E}">
        <p14:creationId xmlns:p14="http://schemas.microsoft.com/office/powerpoint/2010/main" xmlns="" val="125696103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noAutofit/>
          </a:bodyPr>
          <a:lstStyle/>
          <a:p>
            <a:pPr>
              <a:defRPr/>
            </a:pPr>
            <a:r>
              <a:rPr lang="ru-RU" sz="2000" b="1" i="1" dirty="0" smtClean="0"/>
              <a:t>  </a:t>
            </a:r>
            <a:r>
              <a:rPr lang="ru-RU" sz="3200" b="1" dirty="0" smtClean="0">
                <a:solidFill>
                  <a:srgbClr val="002060"/>
                </a:solidFill>
                <a:effectLst>
                  <a:outerShdw blurRad="38100" dist="38100" dir="2700000" algn="tl">
                    <a:srgbClr val="000000">
                      <a:alpha val="43137"/>
                    </a:srgbClr>
                  </a:outerShdw>
                </a:effectLst>
              </a:rPr>
              <a:t>   </a:t>
            </a:r>
            <a:r>
              <a:rPr lang="en-US" sz="3200" b="1" dirty="0" smtClean="0">
                <a:solidFill>
                  <a:srgbClr val="002060"/>
                </a:solidFill>
                <a:effectLst>
                  <a:outerShdw blurRad="38100" dist="38100" dir="2700000" algn="tl">
                    <a:srgbClr val="000000">
                      <a:alpha val="43137"/>
                    </a:srgbClr>
                  </a:outerShdw>
                </a:effectLst>
              </a:rPr>
              <a:t> </a:t>
            </a:r>
            <a:r>
              <a:rPr lang="ru-RU" sz="3200" b="1" dirty="0" smtClean="0">
                <a:solidFill>
                  <a:srgbClr val="002060"/>
                </a:solidFill>
                <a:effectLst>
                  <a:outerShdw blurRad="38100" dist="38100" dir="2700000" algn="tl">
                    <a:srgbClr val="000000">
                      <a:alpha val="43137"/>
                    </a:srgbClr>
                  </a:outerShdw>
                </a:effectLst>
              </a:rPr>
              <a:t> Комментарий</a:t>
            </a:r>
            <a:endParaRPr lang="ru-RU" sz="3600" dirty="0">
              <a:solidFill>
                <a:srgbClr val="002060"/>
              </a:solidFill>
              <a:effectLst>
                <a:outerShdw blurRad="38100" dist="38100" dir="2700000" algn="tl">
                  <a:srgbClr val="000000">
                    <a:alpha val="43137"/>
                  </a:srgbClr>
                </a:outerShdw>
              </a:effectLst>
            </a:endParaRPr>
          </a:p>
        </p:txBody>
      </p:sp>
      <p:sp>
        <p:nvSpPr>
          <p:cNvPr id="6" name="Содержимое 5"/>
          <p:cNvSpPr>
            <a:spLocks noGrp="1"/>
          </p:cNvSpPr>
          <p:nvPr>
            <p:ph idx="1"/>
          </p:nvPr>
        </p:nvSpPr>
        <p:spPr/>
        <p:txBody>
          <a:bodyPr>
            <a:normAutofit fontScale="85000" lnSpcReduction="20000"/>
          </a:bodyPr>
          <a:lstStyle/>
          <a:p>
            <a:pPr algn="just">
              <a:buNone/>
            </a:pPr>
            <a:r>
              <a:rPr lang="ru-RU" sz="2000" b="1" dirty="0" smtClean="0"/>
              <a:t>          </a:t>
            </a:r>
            <a:r>
              <a:rPr lang="ru-RU" sz="2400" b="1" dirty="0" smtClean="0"/>
              <a:t> </a:t>
            </a:r>
            <a:r>
              <a:rPr lang="ru-RU" b="1" dirty="0"/>
              <a:t>Комментарий  с фактическими ошибками</a:t>
            </a:r>
          </a:p>
          <a:p>
            <a:pPr algn="just">
              <a:buNone/>
            </a:pPr>
            <a:r>
              <a:rPr lang="ru-RU" i="1" dirty="0" smtClean="0"/>
              <a:t>           Писатель заставляет нас задуматься над вопросом, какую роль учёба играет в жизни человека. На протяжении всего текста автор заостряет наше внимание на этом: «учись у взрослых», «желание всё испробовать, всему научиться». Весь текст – это рассказ о суровых и требовательных годах, в которых учиться нужно было у всех и у каждого, тогда чтение книг являлось коэффициентом полезного действия, без которого маленькие мальчики не могли бы развиваться и делиться друг с другом.</a:t>
            </a:r>
            <a:endParaRPr lang="ru-RU" sz="2400" b="1" dirty="0" smtClean="0"/>
          </a:p>
        </p:txBody>
      </p:sp>
    </p:spTree>
    <p:extLst>
      <p:ext uri="{BB962C8B-B14F-4D97-AF65-F5344CB8AC3E}">
        <p14:creationId xmlns:p14="http://schemas.microsoft.com/office/powerpoint/2010/main" xmlns="" val="113643257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noAutofit/>
          </a:bodyPr>
          <a:lstStyle/>
          <a:p>
            <a:pPr>
              <a:defRPr/>
            </a:pPr>
            <a:r>
              <a:rPr lang="ru-RU" sz="3600" b="1" i="1" dirty="0" smtClean="0"/>
              <a:t> </a:t>
            </a:r>
            <a:r>
              <a:rPr lang="ru-RU" sz="3600" b="1" dirty="0" smtClean="0">
                <a:solidFill>
                  <a:srgbClr val="002060"/>
                </a:solidFill>
                <a:effectLst>
                  <a:outerShdw blurRad="38100" dist="38100" dir="2700000" algn="tl">
                    <a:srgbClr val="000000">
                      <a:alpha val="43137"/>
                    </a:srgbClr>
                  </a:outerShdw>
                </a:effectLst>
              </a:rPr>
              <a:t>Позиция автора</a:t>
            </a:r>
            <a:endParaRPr lang="ru-RU" sz="3600" dirty="0">
              <a:solidFill>
                <a:srgbClr val="002060"/>
              </a:solidFill>
              <a:effectLst>
                <a:outerShdw blurRad="38100" dist="38100" dir="2700000" algn="tl">
                  <a:srgbClr val="000000">
                    <a:alpha val="43137"/>
                  </a:srgbClr>
                </a:outerShdw>
              </a:effectLst>
            </a:endParaRPr>
          </a:p>
        </p:txBody>
      </p:sp>
      <p:sp>
        <p:nvSpPr>
          <p:cNvPr id="6" name="Содержимое 5"/>
          <p:cNvSpPr>
            <a:spLocks noGrp="1"/>
          </p:cNvSpPr>
          <p:nvPr>
            <p:ph idx="1"/>
          </p:nvPr>
        </p:nvSpPr>
        <p:spPr/>
        <p:txBody>
          <a:bodyPr>
            <a:normAutofit fontScale="92500" lnSpcReduction="20000"/>
          </a:bodyPr>
          <a:lstStyle/>
          <a:p>
            <a:pPr algn="just">
              <a:buNone/>
            </a:pPr>
            <a:r>
              <a:rPr lang="ru-RU" sz="2000" dirty="0" smtClean="0"/>
              <a:t>              </a:t>
            </a:r>
            <a:r>
              <a:rPr lang="ru-RU" sz="2600" i="1" dirty="0" smtClean="0"/>
              <a:t>В. Песков утверждает, что ребёнка нужно обязательно учить преодолению трудностей, чтобы он знал о том, что потребует от него жизнь. Я согласна с мнением автора.</a:t>
            </a:r>
          </a:p>
          <a:p>
            <a:pPr algn="just">
              <a:buNone/>
            </a:pPr>
            <a:endParaRPr lang="ru-RU" sz="2600" i="1" dirty="0"/>
          </a:p>
          <a:p>
            <a:pPr algn="just">
              <a:buNone/>
            </a:pPr>
            <a:r>
              <a:rPr lang="ru-RU" sz="2600" i="1" dirty="0" smtClean="0"/>
              <a:t>               Автор призывает нас понять, что  раннее, вынужденное взросление – одна из военных проблем. Я полностью согласен с позицией автора. А согласен я с ней потому, что мне самому пришлось, несмотря на мой возраст, рано встать взрослым. Мне тоже пришлось пережить год страшной войны на моей родине  - в Донбассе.   </a:t>
            </a:r>
          </a:p>
          <a:p>
            <a:pPr algn="just">
              <a:buNone/>
            </a:pPr>
            <a:endParaRPr lang="ru-RU" sz="2000" dirty="0"/>
          </a:p>
          <a:p>
            <a:pPr algn="just">
              <a:buNone/>
            </a:pPr>
            <a:r>
              <a:rPr lang="ru-RU" sz="2000" dirty="0" smtClean="0"/>
              <a:t>               </a:t>
            </a:r>
            <a:endParaRPr lang="ru-RU" sz="2400" dirty="0" smtClean="0"/>
          </a:p>
        </p:txBody>
      </p:sp>
    </p:spTree>
    <p:extLst>
      <p:ext uri="{BB962C8B-B14F-4D97-AF65-F5344CB8AC3E}">
        <p14:creationId xmlns:p14="http://schemas.microsoft.com/office/powerpoint/2010/main" xmlns="" val="407479817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noAutofit/>
          </a:bodyPr>
          <a:lstStyle/>
          <a:p>
            <a:pPr>
              <a:defRPr/>
            </a:pPr>
            <a:r>
              <a:rPr lang="ru-RU" sz="3600" b="1" i="1" dirty="0" smtClean="0"/>
              <a:t> </a:t>
            </a:r>
            <a:r>
              <a:rPr lang="ru-RU" sz="3600" b="1" dirty="0" smtClean="0">
                <a:solidFill>
                  <a:srgbClr val="002060"/>
                </a:solidFill>
                <a:effectLst>
                  <a:outerShdw blurRad="38100" dist="38100" dir="2700000" algn="tl">
                    <a:srgbClr val="000000">
                      <a:alpha val="43137"/>
                    </a:srgbClr>
                  </a:outerShdw>
                </a:effectLst>
              </a:rPr>
              <a:t> Аргументация</a:t>
            </a:r>
            <a:endParaRPr lang="ru-RU" sz="3600" dirty="0">
              <a:solidFill>
                <a:srgbClr val="002060"/>
              </a:solidFill>
              <a:effectLst>
                <a:outerShdw blurRad="38100" dist="38100" dir="2700000" algn="tl">
                  <a:srgbClr val="000000">
                    <a:alpha val="43137"/>
                  </a:srgbClr>
                </a:outerShdw>
              </a:effectLst>
            </a:endParaRPr>
          </a:p>
        </p:txBody>
      </p:sp>
      <p:sp>
        <p:nvSpPr>
          <p:cNvPr id="6" name="Содержимое 5"/>
          <p:cNvSpPr>
            <a:spLocks noGrp="1"/>
          </p:cNvSpPr>
          <p:nvPr>
            <p:ph idx="1"/>
          </p:nvPr>
        </p:nvSpPr>
        <p:spPr/>
        <p:txBody>
          <a:bodyPr>
            <a:normAutofit/>
          </a:bodyPr>
          <a:lstStyle/>
          <a:p>
            <a:pPr algn="just">
              <a:buNone/>
            </a:pPr>
            <a:r>
              <a:rPr lang="ru-RU" sz="2000" dirty="0" smtClean="0"/>
              <a:t> </a:t>
            </a:r>
          </a:p>
          <a:p>
            <a:pPr algn="just">
              <a:buNone/>
            </a:pPr>
            <a:r>
              <a:rPr lang="ru-RU" sz="2000" dirty="0" smtClean="0"/>
              <a:t>Д.С. Лихачёв «Письма о добром и прекрасном» </a:t>
            </a:r>
          </a:p>
          <a:p>
            <a:pPr algn="just">
              <a:buNone/>
            </a:pPr>
            <a:r>
              <a:rPr lang="ru-RU" sz="2000" dirty="0"/>
              <a:t>А.С. Пушкин «Капитанская дочка» </a:t>
            </a:r>
            <a:endParaRPr lang="ru-RU" sz="2000" dirty="0" smtClean="0"/>
          </a:p>
          <a:p>
            <a:pPr algn="just">
              <a:buNone/>
            </a:pPr>
            <a:r>
              <a:rPr lang="ru-RU" sz="2000" dirty="0" smtClean="0"/>
              <a:t>И.А. Гончаров «Обломов»</a:t>
            </a:r>
          </a:p>
          <a:p>
            <a:pPr algn="just">
              <a:buNone/>
            </a:pPr>
            <a:r>
              <a:rPr lang="ru-RU" sz="2000" dirty="0" smtClean="0"/>
              <a:t>А.П. Чехов «Ванька»</a:t>
            </a:r>
          </a:p>
          <a:p>
            <a:pPr algn="just">
              <a:buNone/>
            </a:pPr>
            <a:r>
              <a:rPr lang="ru-RU" sz="2000" dirty="0" smtClean="0"/>
              <a:t>Д.И. Фонвизин «Недоросль» </a:t>
            </a:r>
          </a:p>
          <a:p>
            <a:pPr algn="just">
              <a:buNone/>
            </a:pPr>
            <a:r>
              <a:rPr lang="ru-RU" sz="2000" dirty="0" smtClean="0"/>
              <a:t>М. Горький «Детство», «В людях»</a:t>
            </a:r>
          </a:p>
          <a:p>
            <a:pPr algn="just">
              <a:buNone/>
            </a:pPr>
            <a:r>
              <a:rPr lang="ru-RU" sz="2000" dirty="0" smtClean="0"/>
              <a:t>М.А. Шолохов «Судьба человека»</a:t>
            </a:r>
          </a:p>
          <a:p>
            <a:pPr algn="just">
              <a:buNone/>
            </a:pPr>
            <a:r>
              <a:rPr lang="ru-RU" sz="2000" dirty="0" smtClean="0"/>
              <a:t>В. Быков «Обелиск»</a:t>
            </a:r>
          </a:p>
          <a:p>
            <a:pPr algn="just">
              <a:buNone/>
            </a:pPr>
            <a:r>
              <a:rPr lang="ru-RU" sz="2000" dirty="0" smtClean="0"/>
              <a:t>Б. Васильев «А зори здесь тихие»</a:t>
            </a:r>
          </a:p>
          <a:p>
            <a:pPr algn="just">
              <a:buNone/>
            </a:pPr>
            <a:endParaRPr lang="ru-RU" sz="2000" dirty="0" smtClean="0"/>
          </a:p>
          <a:p>
            <a:pPr algn="just">
              <a:buNone/>
            </a:pPr>
            <a:r>
              <a:rPr lang="ru-RU" sz="2000" dirty="0" smtClean="0"/>
              <a:t> </a:t>
            </a:r>
            <a:endParaRPr lang="ru-RU" sz="2400" dirty="0" smtClean="0"/>
          </a:p>
        </p:txBody>
      </p:sp>
    </p:spTree>
    <p:extLst>
      <p:ext uri="{BB962C8B-B14F-4D97-AF65-F5344CB8AC3E}">
        <p14:creationId xmlns:p14="http://schemas.microsoft.com/office/powerpoint/2010/main" xmlns="" val="260075436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noAutofit/>
          </a:bodyPr>
          <a:lstStyle/>
          <a:p>
            <a:pPr>
              <a:defRPr/>
            </a:pPr>
            <a:r>
              <a:rPr lang="ru-RU" sz="3600" b="1" i="1" dirty="0" smtClean="0"/>
              <a:t> </a:t>
            </a:r>
            <a:r>
              <a:rPr lang="ru-RU" sz="3600" b="1" dirty="0" smtClean="0">
                <a:solidFill>
                  <a:srgbClr val="002060"/>
                </a:solidFill>
                <a:effectLst>
                  <a:outerShdw blurRad="38100" dist="38100" dir="2700000" algn="tl">
                    <a:srgbClr val="000000">
                      <a:alpha val="43137"/>
                    </a:srgbClr>
                  </a:outerShdw>
                </a:effectLst>
              </a:rPr>
              <a:t> Аргументация</a:t>
            </a:r>
            <a:endParaRPr lang="ru-RU" sz="3600" dirty="0">
              <a:solidFill>
                <a:srgbClr val="002060"/>
              </a:solidFill>
              <a:effectLst>
                <a:outerShdw blurRad="38100" dist="38100" dir="2700000" algn="tl">
                  <a:srgbClr val="000000">
                    <a:alpha val="43137"/>
                  </a:srgbClr>
                </a:outerShdw>
              </a:effectLst>
            </a:endParaRPr>
          </a:p>
        </p:txBody>
      </p:sp>
      <p:sp>
        <p:nvSpPr>
          <p:cNvPr id="6" name="Содержимое 5"/>
          <p:cNvSpPr>
            <a:spLocks noGrp="1"/>
          </p:cNvSpPr>
          <p:nvPr>
            <p:ph idx="1"/>
          </p:nvPr>
        </p:nvSpPr>
        <p:spPr/>
        <p:txBody>
          <a:bodyPr>
            <a:normAutofit fontScale="85000" lnSpcReduction="10000"/>
          </a:bodyPr>
          <a:lstStyle/>
          <a:p>
            <a:pPr algn="just">
              <a:buNone/>
            </a:pPr>
            <a:r>
              <a:rPr lang="ru-RU" sz="2000" dirty="0" smtClean="0"/>
              <a:t> </a:t>
            </a:r>
          </a:p>
          <a:p>
            <a:pPr algn="just">
              <a:buNone/>
            </a:pPr>
            <a:r>
              <a:rPr lang="ru-RU" sz="2000" b="1" dirty="0" smtClean="0"/>
              <a:t>Логические ошибки</a:t>
            </a:r>
            <a:endParaRPr lang="ru-RU" sz="2000" b="1" dirty="0"/>
          </a:p>
          <a:p>
            <a:pPr algn="just">
              <a:buNone/>
            </a:pPr>
            <a:r>
              <a:rPr lang="ru-RU" sz="2000" i="1" dirty="0" smtClean="0"/>
              <a:t>              Итак, какова же главная идея этого текста? Думаю, Песков попытался донести до нас, что мы должны воспитывать в себе, такое качество, как мужество. С его точкой зрения полностью согласна. Также к мужеству можно отнести упорство. Ведь всем нам известно, что жизнь – штука непредсказуемая и преподносит нам как приятные сюрпризы, так и много трудностей. </a:t>
            </a:r>
          </a:p>
          <a:p>
            <a:pPr algn="just">
              <a:buNone/>
            </a:pPr>
            <a:r>
              <a:rPr lang="ru-RU" sz="2000" i="1" dirty="0" smtClean="0"/>
              <a:t>            В пример приведу произведение Гончарова «Олеся». Действие, конечно, здесь не связано с военными годами, но тема мужества проскальзывает довольно часто.    Олеся готова всё отдать, оставить свой дом, лишь бы только быть с любимым человеком. А что он? Он совсем из другого круга, всё сомневается, как отреагирует его общество, если нелюдимая Олеся приедет с ним? А ведь Олеся готова была даже обвенчаться в церкви, которой боялась как огня. Получается, в любви тоже без мужества никуда, так? Получается, что даже в теме любви кое-где да и проскальзывают нотки войны и в первую очередь войны с самим собой. </a:t>
            </a:r>
          </a:p>
          <a:p>
            <a:pPr algn="just">
              <a:buNone/>
            </a:pPr>
            <a:r>
              <a:rPr lang="ru-RU" sz="2000" dirty="0" smtClean="0"/>
              <a:t> </a:t>
            </a:r>
            <a:endParaRPr lang="ru-RU" sz="2400" dirty="0" smtClean="0"/>
          </a:p>
        </p:txBody>
      </p:sp>
    </p:spTree>
    <p:extLst>
      <p:ext uri="{BB962C8B-B14F-4D97-AF65-F5344CB8AC3E}">
        <p14:creationId xmlns:p14="http://schemas.microsoft.com/office/powerpoint/2010/main" xmlns="" val="15260155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457200" y="188640"/>
            <a:ext cx="8229600" cy="5937523"/>
          </a:xfrm>
        </p:spPr>
        <p:txBody>
          <a:bodyPr>
            <a:noAutofit/>
          </a:bodyPr>
          <a:lstStyle/>
          <a:p>
            <a:pPr marL="0" indent="0" algn="just">
              <a:buNone/>
            </a:pPr>
            <a:r>
              <a:rPr lang="ru-RU" sz="2800" dirty="0" smtClean="0"/>
              <a:t>      </a:t>
            </a:r>
            <a:r>
              <a:rPr lang="ru-RU" sz="2800" b="1" dirty="0" smtClean="0"/>
              <a:t>(</a:t>
            </a:r>
            <a:r>
              <a:rPr lang="ru-RU" sz="2800" b="1" dirty="0"/>
              <a:t>1)Суровые, требовательные годы совпали для нас, «военных мальчишек», с возрастными законами воспитания человека. (2)За всё подростки брались сами. (3)Учились у взрослых и друг у друга, самолюбие подгоняло: Петька может, а я почему же? (4)Вспоминаю, что мы умели. (5)Мы — это пять одногодков и одноклассников с одной улицы. (6)Мы умели косить, подшить валенки, вставить в ведёрко дно, почистить дымоход в печке, умели наладить пилу, отбить косу, подправить крышу, сделать лестницу, грабли, сплести лукошко из хвороста, намесить глину для штукатурки, навьючить воз сена, смолоть зерно, почистить колодец…</a:t>
            </a:r>
          </a:p>
          <a:p>
            <a:pPr marL="0" indent="0" algn="just">
              <a:buNone/>
            </a:pPr>
            <a:r>
              <a:rPr lang="ru-RU" sz="2300" b="1" dirty="0" smtClean="0"/>
              <a:t> </a:t>
            </a:r>
            <a:endParaRPr lang="ru-RU" sz="2300" b="1" dirty="0"/>
          </a:p>
        </p:txBody>
      </p:sp>
    </p:spTree>
    <p:extLst>
      <p:ext uri="{BB962C8B-B14F-4D97-AF65-F5344CB8AC3E}">
        <p14:creationId xmlns:p14="http://schemas.microsoft.com/office/powerpoint/2010/main" xmlns="" val="384125332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Русский язык. Сочинение на ЕГЭ. Курс интенсивной подготовки</a:t>
            </a:r>
            <a:endParaRPr lang="ru-RU" b="1" dirty="0"/>
          </a:p>
        </p:txBody>
      </p:sp>
      <p:sp>
        <p:nvSpPr>
          <p:cNvPr id="4" name="Объект 3"/>
          <p:cNvSpPr>
            <a:spLocks noGrp="1"/>
          </p:cNvSpPr>
          <p:nvPr>
            <p:ph sz="quarter" idx="4294967295"/>
          </p:nvPr>
        </p:nvSpPr>
        <p:spPr>
          <a:xfrm>
            <a:off x="3786182" y="1643050"/>
            <a:ext cx="4687432" cy="3846152"/>
          </a:xfrm>
          <a:prstGeom prst="rect">
            <a:avLst/>
          </a:prstGeom>
        </p:spPr>
        <p:txBody>
          <a:bodyPr>
            <a:noAutofit/>
          </a:bodyPr>
          <a:lstStyle/>
          <a:p>
            <a:pPr marL="0" indent="0" algn="just">
              <a:buNone/>
            </a:pPr>
            <a:r>
              <a:rPr lang="ru-RU" sz="1800" dirty="0" smtClean="0"/>
              <a:t>Пособие </a:t>
            </a:r>
            <a:r>
              <a:rPr lang="ru-RU" sz="1800" dirty="0"/>
              <a:t>предназначено для тех, кто хочет научиться писать сочинение и получить максимальный балл на экзамене. Оно содержит систематизированные теоретические сведения о структуре и компонентах сочинения-рассуждения, а также разработанные авторами задания к ним и методику подготовки к выполнению части 2. </a:t>
            </a:r>
            <a:endParaRPr lang="ru-RU" sz="1800" dirty="0" smtClean="0"/>
          </a:p>
          <a:p>
            <a:pPr marL="0" indent="0" algn="just">
              <a:buNone/>
            </a:pPr>
            <a:r>
              <a:rPr lang="ru-RU" sz="1800" dirty="0" smtClean="0"/>
              <a:t>Отличительной </a:t>
            </a:r>
            <a:r>
              <a:rPr lang="ru-RU" sz="1800" dirty="0"/>
              <a:t>особенностью книги является большое количество схем и таблиц, что способствует оптимальному восприятию и запоминанию материала. В пособие включено также много разнообразных и оригинальных упражнений, часть которых дана в тестовой форме и снабжена ответами. </a:t>
            </a:r>
            <a:endParaRPr lang="ru-RU" sz="1800" dirty="0" smtClean="0"/>
          </a:p>
          <a:p>
            <a:pPr marL="0" indent="0" algn="just">
              <a:buNone/>
            </a:pPr>
            <a:r>
              <a:rPr lang="ru-RU" sz="1800" dirty="0" smtClean="0"/>
              <a:t>Таким </a:t>
            </a:r>
            <a:r>
              <a:rPr lang="ru-RU" sz="1800" dirty="0"/>
              <a:t>образом, формат книги позволяет использовать её как тренировочную тетрадь. </a:t>
            </a:r>
          </a:p>
        </p:txBody>
      </p:sp>
      <p:pic>
        <p:nvPicPr>
          <p:cNvPr id="5122" name="Picture 2" descr="D:\Верстка\титульники\Сезон 2016-2017\обложки\Русский язык_Сочинение_ЕГЭ ОБЛ.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42149" y="1980876"/>
            <a:ext cx="3202915" cy="4605065"/>
          </a:xfrm>
          <a:prstGeom prst="rect">
            <a:avLst/>
          </a:prstGeom>
          <a:noFill/>
          <a:ln>
            <a:solidFill>
              <a:srgbClr val="FFC000"/>
            </a:solidFill>
          </a:ln>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4922517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noAutofit/>
          </a:bodyPr>
          <a:lstStyle/>
          <a:p>
            <a:pPr>
              <a:defRPr/>
            </a:pPr>
            <a:r>
              <a:rPr lang="ru-RU" b="1" dirty="0" smtClean="0">
                <a:solidFill>
                  <a:schemeClr val="tx2">
                    <a:lumMod val="75000"/>
                  </a:schemeClr>
                </a:solidFill>
              </a:rPr>
              <a:t> </a:t>
            </a:r>
            <a:r>
              <a:rPr lang="en-US" b="1" dirty="0" smtClean="0">
                <a:solidFill>
                  <a:schemeClr val="tx2">
                    <a:lumMod val="75000"/>
                  </a:schemeClr>
                </a:solidFill>
              </a:rPr>
              <a:t> </a:t>
            </a:r>
            <a:r>
              <a:rPr lang="ru-RU" b="1" dirty="0" smtClean="0">
                <a:solidFill>
                  <a:schemeClr val="tx2">
                    <a:lumMod val="75000"/>
                  </a:schemeClr>
                </a:solidFill>
              </a:rPr>
              <a:t>  </a:t>
            </a:r>
            <a:r>
              <a:rPr lang="ru-RU" sz="4000" b="1" dirty="0" smtClean="0">
                <a:solidFill>
                  <a:schemeClr val="tx2">
                    <a:lumMod val="75000"/>
                  </a:schemeClr>
                </a:solidFill>
              </a:rPr>
              <a:t>  Контактная информация</a:t>
            </a:r>
            <a:endParaRPr lang="ru-RU" sz="4000" b="1" dirty="0">
              <a:solidFill>
                <a:schemeClr val="tx2">
                  <a:lumMod val="75000"/>
                </a:schemeClr>
              </a:solidFill>
            </a:endParaRPr>
          </a:p>
        </p:txBody>
      </p:sp>
      <p:sp>
        <p:nvSpPr>
          <p:cNvPr id="3" name="Подзаголовок 2"/>
          <p:cNvSpPr>
            <a:spLocks noGrp="1"/>
          </p:cNvSpPr>
          <p:nvPr>
            <p:ph idx="1"/>
          </p:nvPr>
        </p:nvSpPr>
        <p:spPr/>
        <p:txBody>
          <a:bodyPr>
            <a:normAutofit fontScale="92500" lnSpcReduction="20000"/>
          </a:bodyPr>
          <a:lstStyle/>
          <a:p>
            <a:pPr>
              <a:buNone/>
            </a:pPr>
            <a:r>
              <a:rPr lang="ru-RU" sz="7200" dirty="0" smtClean="0"/>
              <a:t> </a:t>
            </a:r>
            <a:endParaRPr lang="ru-RU" sz="7200" dirty="0" smtClean="0">
              <a:solidFill>
                <a:srgbClr val="FF0000"/>
              </a:solidFill>
            </a:endParaRPr>
          </a:p>
          <a:p>
            <a:pPr algn="just">
              <a:buNone/>
            </a:pPr>
            <a:endParaRPr lang="en-US" sz="7200" dirty="0" smtClean="0">
              <a:latin typeface="Times New Roman" pitchFamily="18" charset="0"/>
              <a:cs typeface="Times New Roman" pitchFamily="18" charset="0"/>
            </a:endParaRPr>
          </a:p>
          <a:p>
            <a:pPr algn="just">
              <a:buNone/>
            </a:pPr>
            <a:endParaRPr lang="ru-RU" sz="7200" dirty="0" smtClean="0">
              <a:latin typeface="Times New Roman" pitchFamily="18" charset="0"/>
              <a:cs typeface="Times New Roman" pitchFamily="18" charset="0"/>
            </a:endParaRPr>
          </a:p>
          <a:p>
            <a:pPr algn="ctr">
              <a:buNone/>
            </a:pPr>
            <a:r>
              <a:rPr lang="ru-RU" sz="9600" dirty="0" smtClean="0">
                <a:latin typeface="Times New Roman" pitchFamily="18" charset="0"/>
                <a:cs typeface="Times New Roman" pitchFamily="18" charset="0"/>
              </a:rPr>
              <a:t> </a:t>
            </a:r>
            <a:r>
              <a:rPr lang="ru-RU" sz="9600" dirty="0" smtClean="0">
                <a:latin typeface="Times New Roman" pitchFamily="18" charset="0"/>
              </a:rPr>
              <a:t> </a:t>
            </a:r>
            <a:r>
              <a:rPr lang="ru-RU" sz="5100" dirty="0" smtClean="0">
                <a:solidFill>
                  <a:schemeClr val="tx2">
                    <a:lumMod val="75000"/>
                  </a:schemeClr>
                </a:solidFill>
                <a:latin typeface="Times New Roman" pitchFamily="18" charset="0"/>
              </a:rPr>
              <a:t> </a:t>
            </a:r>
          </a:p>
        </p:txBody>
      </p:sp>
      <p:sp>
        <p:nvSpPr>
          <p:cNvPr id="6" name="Прямоугольник 5"/>
          <p:cNvSpPr/>
          <p:nvPr/>
        </p:nvSpPr>
        <p:spPr>
          <a:xfrm>
            <a:off x="642910" y="2274838"/>
            <a:ext cx="7358114" cy="584775"/>
          </a:xfrm>
          <a:prstGeom prst="rect">
            <a:avLst/>
          </a:prstGeom>
        </p:spPr>
        <p:txBody>
          <a:bodyPr wrap="square">
            <a:spAutoFit/>
          </a:bodyPr>
          <a:lstStyle/>
          <a:p>
            <a:pPr algn="just"/>
            <a:r>
              <a:rPr lang="ru-RU" sz="3200" dirty="0" smtClean="0"/>
              <a:t> </a:t>
            </a:r>
          </a:p>
        </p:txBody>
      </p:sp>
      <p:sp>
        <p:nvSpPr>
          <p:cNvPr id="9" name="Прямоугольник 8"/>
          <p:cNvSpPr/>
          <p:nvPr/>
        </p:nvSpPr>
        <p:spPr>
          <a:xfrm>
            <a:off x="928662" y="2274838"/>
            <a:ext cx="7000924" cy="4832092"/>
          </a:xfrm>
          <a:prstGeom prst="rect">
            <a:avLst/>
          </a:prstGeom>
        </p:spPr>
        <p:txBody>
          <a:bodyPr wrap="square">
            <a:spAutoFit/>
          </a:bodyPr>
          <a:lstStyle/>
          <a:p>
            <a:r>
              <a:rPr lang="ru-RU" sz="2800" dirty="0" smtClean="0"/>
              <a:t> </a:t>
            </a:r>
          </a:p>
          <a:p>
            <a:pPr>
              <a:buFont typeface="Wingdings" pitchFamily="2" charset="2"/>
              <a:buNone/>
            </a:pPr>
            <a:endParaRPr lang="ru-RU" sz="2800" dirty="0" smtClean="0"/>
          </a:p>
          <a:p>
            <a:pPr algn="ctr">
              <a:buFont typeface="Wingdings" pitchFamily="2" charset="2"/>
              <a:buNone/>
            </a:pPr>
            <a:r>
              <a:rPr lang="ru-RU" sz="2800" b="1" dirty="0" smtClean="0"/>
              <a:t>Сенина Наталья Аркадьевна</a:t>
            </a:r>
          </a:p>
          <a:p>
            <a:pPr algn="ctr">
              <a:buFont typeface="Wingdings" pitchFamily="2" charset="2"/>
              <a:buNone/>
            </a:pPr>
            <a:r>
              <a:rPr lang="en-US" sz="2800" b="1" dirty="0" smtClean="0">
                <a:hlinkClick r:id="rId2"/>
              </a:rPr>
              <a:t>seninan@list.ru</a:t>
            </a:r>
            <a:endParaRPr lang="en-US" sz="2800" b="1" dirty="0" smtClean="0"/>
          </a:p>
          <a:p>
            <a:pPr algn="ctr">
              <a:buFont typeface="Wingdings" pitchFamily="2" charset="2"/>
              <a:buNone/>
            </a:pPr>
            <a:endParaRPr lang="ru-RU" sz="2800" b="1" dirty="0" smtClean="0"/>
          </a:p>
          <a:p>
            <a:pPr algn="ctr">
              <a:buFont typeface="Wingdings" pitchFamily="2" charset="2"/>
              <a:buNone/>
            </a:pPr>
            <a:r>
              <a:rPr lang="ru-RU" sz="2800" b="1" dirty="0" err="1" smtClean="0"/>
              <a:t>Нарушевич</a:t>
            </a:r>
            <a:r>
              <a:rPr lang="ru-RU" sz="2800" b="1" dirty="0" smtClean="0"/>
              <a:t> Андрей  Георгиевич</a:t>
            </a:r>
            <a:endParaRPr lang="en-US" sz="2800" b="1" dirty="0" smtClean="0"/>
          </a:p>
          <a:p>
            <a:pPr algn="ctr">
              <a:buFont typeface="Wingdings" pitchFamily="2" charset="2"/>
              <a:buNone/>
            </a:pPr>
            <a:r>
              <a:rPr lang="en-US" sz="2800" b="1" dirty="0" smtClean="0">
                <a:solidFill>
                  <a:srgbClr val="FFFF00"/>
                </a:solidFill>
                <a:hlinkClick r:id="rId3"/>
              </a:rPr>
              <a:t>anarushevich@yandex.ru</a:t>
            </a:r>
            <a:endParaRPr lang="en-US" sz="2800" b="1" dirty="0" smtClean="0">
              <a:solidFill>
                <a:srgbClr val="FFFF00"/>
              </a:solidFill>
            </a:endParaRPr>
          </a:p>
          <a:p>
            <a:pPr algn="ctr">
              <a:buFont typeface="Wingdings" pitchFamily="2" charset="2"/>
              <a:buNone/>
            </a:pPr>
            <a:endParaRPr lang="ru-RU" sz="2800" b="1" dirty="0" smtClean="0"/>
          </a:p>
          <a:p>
            <a:pPr algn="ctr">
              <a:buFont typeface="Wingdings" pitchFamily="2" charset="2"/>
              <a:buNone/>
            </a:pPr>
            <a:endParaRPr lang="ru-RU" sz="2800" b="1" dirty="0" smtClean="0"/>
          </a:p>
          <a:p>
            <a:pPr algn="ctr">
              <a:buFont typeface="Wingdings" pitchFamily="2" charset="2"/>
              <a:buNone/>
            </a:pPr>
            <a:endParaRPr lang="ru-RU" sz="2800" dirty="0" smtClean="0"/>
          </a:p>
          <a:p>
            <a:pPr algn="ctr">
              <a:buFont typeface="Wingdings" pitchFamily="2" charset="2"/>
              <a:buNone/>
            </a:pPr>
            <a:r>
              <a:rPr lang="ru-RU" sz="2800" dirty="0" smtClean="0"/>
              <a:t> </a:t>
            </a:r>
            <a:endParaRPr lang="ru-RU" sz="2800" dirty="0" smtClean="0">
              <a:solidFill>
                <a:srgbClr val="FFFF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457200" y="188640"/>
            <a:ext cx="8229600" cy="5937523"/>
          </a:xfrm>
        </p:spPr>
        <p:txBody>
          <a:bodyPr>
            <a:noAutofit/>
          </a:bodyPr>
          <a:lstStyle/>
          <a:p>
            <a:pPr marL="0" indent="0" algn="just">
              <a:buNone/>
            </a:pPr>
            <a:r>
              <a:rPr lang="ru-RU" sz="2300" dirty="0" smtClean="0"/>
              <a:t> </a:t>
            </a:r>
            <a:endParaRPr lang="ru-RU" sz="2300" b="1" dirty="0"/>
          </a:p>
          <a:p>
            <a:pPr marL="0" indent="0" algn="just">
              <a:buNone/>
            </a:pPr>
            <a:r>
              <a:rPr lang="ru-RU" sz="2300" b="1" dirty="0" smtClean="0"/>
              <a:t>        </a:t>
            </a:r>
            <a:r>
              <a:rPr lang="ru-RU" sz="2800" b="1" dirty="0" smtClean="0"/>
              <a:t>(</a:t>
            </a:r>
            <a:r>
              <a:rPr lang="ru-RU" sz="2800" b="1" dirty="0"/>
              <a:t>7)И не скажу, что росли мы дичками. (8)Ходили в школу. </a:t>
            </a:r>
            <a:r>
              <a:rPr lang="ru-RU" sz="2800" b="1" dirty="0" smtClean="0"/>
              <a:t>(</a:t>
            </a:r>
            <a:r>
              <a:rPr lang="ru-RU" sz="2800" b="1" dirty="0"/>
              <a:t>9)И много, поразительно много читали. (10)Книги, конечно, были случайные. (11)Но если говорить о КПД их работы, он был огромным. (12)Читали с жадностью! (13)За хорошей книжкой всегда была очередь. (14)И было заведено: прочёл — расскажи! (15)Так мы менялись книжками и тем, что узнали из книжек. (16)И бывало ещё: читали вслух, по очереди</a:t>
            </a:r>
            <a:r>
              <a:rPr lang="ru-RU" sz="2800" b="1" dirty="0" smtClean="0"/>
              <a:t>.</a:t>
            </a:r>
          </a:p>
          <a:p>
            <a:pPr marL="0" indent="0" algn="just">
              <a:buNone/>
            </a:pPr>
            <a:r>
              <a:rPr lang="ru-RU" sz="2400" b="1" dirty="0"/>
              <a:t> </a:t>
            </a:r>
            <a:r>
              <a:rPr lang="ru-RU" sz="2400" b="1" dirty="0" smtClean="0"/>
              <a:t>      </a:t>
            </a:r>
            <a:r>
              <a:rPr lang="ru-RU" sz="2800" b="1" dirty="0" smtClean="0"/>
              <a:t>(</a:t>
            </a:r>
            <a:r>
              <a:rPr lang="ru-RU" sz="2800" b="1" dirty="0"/>
              <a:t>17)Если бы в то время кто-нибудь нам сказал: через десять-пятнадцать лет можно будет дома сидеть у ящика с экраном и видеть, что происходит за тысячи километров, мы бы никогда не поверили.</a:t>
            </a:r>
          </a:p>
        </p:txBody>
      </p:sp>
    </p:spTree>
    <p:extLst>
      <p:ext uri="{BB962C8B-B14F-4D97-AF65-F5344CB8AC3E}">
        <p14:creationId xmlns:p14="http://schemas.microsoft.com/office/powerpoint/2010/main" xmlns="" val="24961691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457200" y="260648"/>
            <a:ext cx="8229600" cy="5865515"/>
          </a:xfrm>
        </p:spPr>
        <p:txBody>
          <a:bodyPr>
            <a:normAutofit fontScale="32500" lnSpcReduction="20000"/>
          </a:bodyPr>
          <a:lstStyle/>
          <a:p>
            <a:pPr marL="0" indent="0" algn="just">
              <a:lnSpc>
                <a:spcPct val="120000"/>
              </a:lnSpc>
              <a:spcBef>
                <a:spcPts val="0"/>
              </a:spcBef>
              <a:buNone/>
            </a:pPr>
            <a:r>
              <a:rPr lang="ru-RU" sz="6000" b="1" dirty="0" smtClean="0"/>
              <a:t>    (</a:t>
            </a:r>
            <a:r>
              <a:rPr lang="ru-RU" sz="6000" b="1" dirty="0"/>
              <a:t>18)Что ещё прорастало из детства? (19)Думаю, наблюдательность, желание всё испробовать, всему научиться. (20)В те времена нельзя было ждать, что нужную, необходимую вещь кто-нибудь в дом принесёт и житейское дело кто-то исполнит.</a:t>
            </a:r>
          </a:p>
          <a:p>
            <a:pPr marL="0" indent="0" algn="just">
              <a:lnSpc>
                <a:spcPct val="120000"/>
              </a:lnSpc>
              <a:spcBef>
                <a:spcPts val="0"/>
              </a:spcBef>
              <a:buNone/>
            </a:pPr>
            <a:r>
              <a:rPr lang="ru-RU" sz="6000" b="1" dirty="0" smtClean="0"/>
              <a:t>     (</a:t>
            </a:r>
            <a:r>
              <a:rPr lang="ru-RU" sz="6000" b="1" dirty="0"/>
              <a:t>21)Может странным кому-нибудь показаться, но я ничуть не сетую на судьбу, вспоминая эти четыре года. (22)Прокручивая сейчас назад ленту жизни, взвешивая, где, когда и чему научился, без колебания говорю: главная школа жизни приходится на эти годы.</a:t>
            </a:r>
          </a:p>
          <a:p>
            <a:pPr marL="0" indent="0" algn="just">
              <a:lnSpc>
                <a:spcPct val="120000"/>
              </a:lnSpc>
              <a:spcBef>
                <a:spcPts val="0"/>
              </a:spcBef>
              <a:buNone/>
            </a:pPr>
            <a:r>
              <a:rPr lang="ru-RU" sz="6000" b="1" dirty="0"/>
              <a:t> </a:t>
            </a:r>
            <a:r>
              <a:rPr lang="ru-RU" sz="6000" b="1" dirty="0" smtClean="0"/>
              <a:t>    (</a:t>
            </a:r>
            <a:r>
              <a:rPr lang="ru-RU" sz="6000" b="1" dirty="0"/>
              <a:t>23)Глубоко верю: уроки мужества, труд и трудности сейчас для подростков также необходимы. (24)Их надо сознательно культивировать (в семье, в лагере, в школе), подобно тому, как физкультурой мы восполняем отсутствие естественного физического труда. (25)В нужное время, в нужных дозах, с оправданной степенью риска обязательно надо учить человека тому, что жизнь от него непременно потребует.</a:t>
            </a:r>
          </a:p>
          <a:p>
            <a:pPr marL="0" indent="0" algn="r">
              <a:lnSpc>
                <a:spcPct val="120000"/>
              </a:lnSpc>
              <a:spcBef>
                <a:spcPts val="0"/>
              </a:spcBef>
              <a:buNone/>
            </a:pPr>
            <a:r>
              <a:rPr lang="ru-RU" sz="6000" b="1" i="1" dirty="0" smtClean="0"/>
              <a:t>(</a:t>
            </a:r>
            <a:r>
              <a:rPr lang="ru-RU" sz="6000" b="1" i="1" dirty="0"/>
              <a:t>По В. </a:t>
            </a:r>
            <a:r>
              <a:rPr lang="ru-RU" sz="6000" b="1" i="1" dirty="0" err="1" smtClean="0"/>
              <a:t>Пескову</a:t>
            </a:r>
            <a:r>
              <a:rPr lang="ru-RU" sz="6000" b="1" i="1" dirty="0" smtClean="0"/>
              <a:t>)</a:t>
            </a:r>
            <a:endParaRPr lang="ru-RU" sz="6000" b="1" i="1" dirty="0"/>
          </a:p>
          <a:p>
            <a:pPr marL="0" indent="0">
              <a:buNone/>
            </a:pPr>
            <a:endParaRPr lang="ru-RU" dirty="0"/>
          </a:p>
        </p:txBody>
      </p:sp>
    </p:spTree>
    <p:extLst>
      <p:ext uri="{BB962C8B-B14F-4D97-AF65-F5344CB8AC3E}">
        <p14:creationId xmlns:p14="http://schemas.microsoft.com/office/powerpoint/2010/main" xmlns="" val="27898655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a:bodyPr>
          <a:lstStyle/>
          <a:p>
            <a:pPr marL="0" indent="0" algn="ctr">
              <a:buNone/>
            </a:pPr>
            <a:r>
              <a:rPr lang="ru-RU" sz="7200" dirty="0" smtClean="0"/>
              <a:t>Формулирование проблемы</a:t>
            </a:r>
            <a:endParaRPr lang="ru-RU" sz="7200" dirty="0"/>
          </a:p>
        </p:txBody>
      </p:sp>
    </p:spTree>
    <p:extLst>
      <p:ext uri="{BB962C8B-B14F-4D97-AF65-F5344CB8AC3E}">
        <p14:creationId xmlns:p14="http://schemas.microsoft.com/office/powerpoint/2010/main" xmlns="" val="35592827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noAutofit/>
          </a:bodyPr>
          <a:lstStyle/>
          <a:p>
            <a:pPr>
              <a:defRPr/>
            </a:pPr>
            <a:r>
              <a:rPr lang="ru-RU" sz="2000" b="1" i="1" dirty="0" smtClean="0"/>
              <a:t>  </a:t>
            </a:r>
            <a:r>
              <a:rPr lang="ru-RU" sz="3200" b="1" dirty="0" smtClean="0">
                <a:solidFill>
                  <a:srgbClr val="002060"/>
                </a:solidFill>
                <a:effectLst>
                  <a:outerShdw blurRad="38100" dist="38100" dir="2700000" algn="tl">
                    <a:srgbClr val="000000">
                      <a:alpha val="43137"/>
                    </a:srgbClr>
                  </a:outerShdw>
                </a:effectLst>
              </a:rPr>
              <a:t>   </a:t>
            </a:r>
            <a:r>
              <a:rPr lang="en-US" sz="3200" b="1" dirty="0" smtClean="0">
                <a:solidFill>
                  <a:srgbClr val="002060"/>
                </a:solidFill>
                <a:effectLst>
                  <a:outerShdw blurRad="38100" dist="38100" dir="2700000" algn="tl">
                    <a:srgbClr val="000000">
                      <a:alpha val="43137"/>
                    </a:srgbClr>
                  </a:outerShdw>
                </a:effectLst>
              </a:rPr>
              <a:t> </a:t>
            </a:r>
            <a:r>
              <a:rPr lang="ru-RU" sz="3200" b="1" dirty="0" smtClean="0">
                <a:solidFill>
                  <a:srgbClr val="002060"/>
                </a:solidFill>
                <a:effectLst>
                  <a:outerShdw blurRad="38100" dist="38100" dir="2700000" algn="tl">
                    <a:srgbClr val="000000">
                      <a:alpha val="43137"/>
                    </a:srgbClr>
                  </a:outerShdw>
                </a:effectLst>
              </a:rPr>
              <a:t>  Информация о тексте</a:t>
            </a:r>
            <a:endParaRPr lang="ru-RU" sz="2000" dirty="0">
              <a:solidFill>
                <a:srgbClr val="002060"/>
              </a:solidFill>
              <a:effectLst>
                <a:outerShdw blurRad="38100" dist="38100" dir="2700000" algn="tl">
                  <a:srgbClr val="000000">
                    <a:alpha val="43137"/>
                  </a:srgbClr>
                </a:outerShdw>
              </a:effectLst>
            </a:endParaRPr>
          </a:p>
        </p:txBody>
      </p:sp>
      <p:sp>
        <p:nvSpPr>
          <p:cNvPr id="6" name="Содержимое 5"/>
          <p:cNvSpPr>
            <a:spLocks noGrp="1"/>
          </p:cNvSpPr>
          <p:nvPr>
            <p:ph idx="1"/>
          </p:nvPr>
        </p:nvSpPr>
        <p:spPr/>
        <p:txBody>
          <a:bodyPr>
            <a:normAutofit/>
          </a:bodyPr>
          <a:lstStyle/>
          <a:p>
            <a:pPr algn="just">
              <a:buNone/>
            </a:pPr>
            <a:r>
              <a:rPr lang="ru-RU" sz="2000" b="1" dirty="0" smtClean="0"/>
              <a:t>  </a:t>
            </a:r>
            <a:r>
              <a:rPr lang="ru-RU" sz="2400" b="1" dirty="0" smtClean="0"/>
              <a:t> </a:t>
            </a:r>
          </a:p>
          <a:p>
            <a:pPr marL="0" indent="0" algn="just">
              <a:buNone/>
            </a:pPr>
            <a:endParaRPr lang="ru-RU" sz="2000" dirty="0"/>
          </a:p>
          <a:p>
            <a:pPr marL="0" indent="444500" algn="just">
              <a:buNone/>
            </a:pPr>
            <a:endParaRPr lang="ru-RU" sz="2800" dirty="0" smtClean="0"/>
          </a:p>
        </p:txBody>
      </p:sp>
      <p:graphicFrame>
        <p:nvGraphicFramePr>
          <p:cNvPr id="3" name="Таблица 2"/>
          <p:cNvGraphicFramePr>
            <a:graphicFrameLocks noGrp="1"/>
          </p:cNvGraphicFramePr>
          <p:nvPr>
            <p:extLst>
              <p:ext uri="{D42A27DB-BD31-4B8C-83A1-F6EECF244321}">
                <p14:modId xmlns:p14="http://schemas.microsoft.com/office/powerpoint/2010/main" xmlns="" val="630871377"/>
              </p:ext>
            </p:extLst>
          </p:nvPr>
        </p:nvGraphicFramePr>
        <p:xfrm>
          <a:off x="1524000" y="1402080"/>
          <a:ext cx="6096000" cy="5303520"/>
        </p:xfrm>
        <a:graphic>
          <a:graphicData uri="http://schemas.openxmlformats.org/drawingml/2006/table">
            <a:tbl>
              <a:tblPr firstRow="1" bandRow="1">
                <a:tableStyleId>{5C22544A-7EE6-4342-B048-85BDC9FD1C3A}</a:tableStyleId>
              </a:tblPr>
              <a:tblGrid>
                <a:gridCol w="3048000"/>
                <a:gridCol w="3048000"/>
              </a:tblGrid>
              <a:tr h="349617">
                <a:tc>
                  <a:txBody>
                    <a:bodyPr/>
                    <a:lstStyle/>
                    <a:p>
                      <a:pPr algn="ctr"/>
                      <a:r>
                        <a:rPr lang="ru-RU" dirty="0" smtClean="0"/>
                        <a:t>Примерный круг проблем</a:t>
                      </a:r>
                      <a:endParaRPr lang="ru-RU" dirty="0"/>
                    </a:p>
                  </a:txBody>
                  <a:tcPr/>
                </a:tc>
                <a:tc>
                  <a:txBody>
                    <a:bodyPr/>
                    <a:lstStyle/>
                    <a:p>
                      <a:pPr algn="ctr"/>
                      <a:r>
                        <a:rPr lang="ru-RU" dirty="0" smtClean="0"/>
                        <a:t>Авторская позиция</a:t>
                      </a:r>
                      <a:endParaRPr lang="ru-RU" dirty="0"/>
                    </a:p>
                  </a:txBody>
                  <a:tcPr/>
                </a:tc>
              </a:tr>
              <a:tr h="1637932">
                <a:tc>
                  <a:txBody>
                    <a:bodyPr/>
                    <a:lstStyle/>
                    <a:p>
                      <a:pPr algn="just"/>
                      <a:r>
                        <a:rPr lang="ru-RU" dirty="0" smtClean="0"/>
                        <a:t>1. Проблема роли детства в формировании личности. (</a:t>
                      </a:r>
                      <a:r>
                        <a:rPr lang="ru-RU" baseline="0" dirty="0" smtClean="0"/>
                        <a:t>Что «прорастает» из детства?</a:t>
                      </a:r>
                      <a:r>
                        <a:rPr lang="ru-RU" dirty="0" smtClean="0"/>
                        <a:t>)</a:t>
                      </a:r>
                      <a:endParaRPr lang="ru-RU" dirty="0"/>
                    </a:p>
                  </a:txBody>
                  <a:tcPr/>
                </a:tc>
                <a:tc>
                  <a:txBody>
                    <a:bodyPr/>
                    <a:lstStyle/>
                    <a:p>
                      <a:pPr algn="just"/>
                      <a:r>
                        <a:rPr lang="ru-RU" dirty="0" smtClean="0"/>
                        <a:t>1. Именно в детстве закладываются важнейшие качества личности, в том числе умение преодолевать жизненные трудности, уважение к труду.</a:t>
                      </a:r>
                      <a:endParaRPr lang="ru-RU" dirty="0"/>
                    </a:p>
                  </a:txBody>
                  <a:tcPr/>
                </a:tc>
              </a:tr>
              <a:tr h="1379311">
                <a:tc>
                  <a:txBody>
                    <a:bodyPr/>
                    <a:lstStyle/>
                    <a:p>
                      <a:pPr algn="just"/>
                      <a:r>
                        <a:rPr lang="ru-RU" dirty="0" smtClean="0"/>
                        <a:t>2. Проблема взросления</a:t>
                      </a:r>
                      <a:r>
                        <a:rPr lang="ru-RU" baseline="0" dirty="0" smtClean="0"/>
                        <a:t> человека в военные годы. (Почему военные годы стали для мальчишек главной школой жизни?)</a:t>
                      </a:r>
                      <a:endParaRPr lang="ru-RU" dirty="0"/>
                    </a:p>
                  </a:txBody>
                  <a:tcPr/>
                </a:tc>
                <a:tc>
                  <a:txBody>
                    <a:bodyPr/>
                    <a:lstStyle/>
                    <a:p>
                      <a:pPr algn="just"/>
                      <a:r>
                        <a:rPr lang="ru-RU" dirty="0" smtClean="0"/>
                        <a:t>2. Невзгоды военного времени многому научили подростков, заставили</a:t>
                      </a:r>
                      <a:r>
                        <a:rPr lang="ru-RU" baseline="0" dirty="0" smtClean="0"/>
                        <a:t> быстро стать взрослыми.</a:t>
                      </a:r>
                      <a:endParaRPr lang="ru-RU" dirty="0"/>
                    </a:p>
                  </a:txBody>
                  <a:tcPr/>
                </a:tc>
              </a:tr>
              <a:tr h="1637932">
                <a:tc>
                  <a:txBody>
                    <a:bodyPr/>
                    <a:lstStyle/>
                    <a:p>
                      <a:pPr algn="just"/>
                      <a:r>
                        <a:rPr lang="ru-RU" dirty="0" smtClean="0"/>
                        <a:t>3. Проблема воспитания. (Что необходимо сознательно культивировать в семье и в</a:t>
                      </a:r>
                      <a:r>
                        <a:rPr lang="ru-RU" baseline="0" dirty="0" smtClean="0"/>
                        <a:t> школе?</a:t>
                      </a:r>
                      <a:r>
                        <a:rPr lang="ru-RU" dirty="0" smtClean="0"/>
                        <a:t>)</a:t>
                      </a:r>
                      <a:endParaRPr lang="ru-RU" dirty="0"/>
                    </a:p>
                  </a:txBody>
                  <a:tcPr/>
                </a:tc>
                <a:tc>
                  <a:txBody>
                    <a:bodyPr/>
                    <a:lstStyle/>
                    <a:p>
                      <a:pPr algn="just"/>
                      <a:r>
                        <a:rPr lang="ru-RU" dirty="0" smtClean="0"/>
                        <a:t>3. Ребёнка с детства необходимо приучать к труду, к преодолению жизненных трудностей, к тому, что потребует от него в дальнейшем жизнь.</a:t>
                      </a:r>
                      <a:endParaRPr lang="ru-RU" dirty="0"/>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noAutofit/>
          </a:bodyPr>
          <a:lstStyle/>
          <a:p>
            <a:pPr>
              <a:defRPr/>
            </a:pPr>
            <a:r>
              <a:rPr lang="ru-RU" sz="2000" b="1" i="1" dirty="0" smtClean="0"/>
              <a:t>  </a:t>
            </a:r>
            <a:r>
              <a:rPr lang="ru-RU" sz="3200" b="1" dirty="0" smtClean="0">
                <a:solidFill>
                  <a:srgbClr val="002060"/>
                </a:solidFill>
                <a:effectLst>
                  <a:outerShdw blurRad="38100" dist="38100" dir="2700000" algn="tl">
                    <a:srgbClr val="000000">
                      <a:alpha val="43137"/>
                    </a:srgbClr>
                  </a:outerShdw>
                </a:effectLst>
              </a:rPr>
              <a:t>   </a:t>
            </a:r>
            <a:r>
              <a:rPr lang="en-US" sz="3200" b="1" dirty="0" smtClean="0">
                <a:solidFill>
                  <a:srgbClr val="002060"/>
                </a:solidFill>
                <a:effectLst>
                  <a:outerShdw blurRad="38100" dist="38100" dir="2700000" algn="tl">
                    <a:srgbClr val="000000">
                      <a:alpha val="43137"/>
                    </a:srgbClr>
                  </a:outerShdw>
                </a:effectLst>
              </a:rPr>
              <a:t> </a:t>
            </a:r>
            <a:r>
              <a:rPr lang="ru-RU" sz="3200" b="1" dirty="0" smtClean="0">
                <a:solidFill>
                  <a:srgbClr val="002060"/>
                </a:solidFill>
                <a:effectLst>
                  <a:outerShdw blurRad="38100" dist="38100" dir="2700000" algn="tl">
                    <a:srgbClr val="000000">
                      <a:alpha val="43137"/>
                    </a:srgbClr>
                  </a:outerShdw>
                </a:effectLst>
              </a:rPr>
              <a:t> Формулирование проблемы</a:t>
            </a:r>
            <a:br>
              <a:rPr lang="ru-RU" sz="3200" b="1" dirty="0" smtClean="0">
                <a:solidFill>
                  <a:srgbClr val="002060"/>
                </a:solidFill>
                <a:effectLst>
                  <a:outerShdw blurRad="38100" dist="38100" dir="2700000" algn="tl">
                    <a:srgbClr val="000000">
                      <a:alpha val="43137"/>
                    </a:srgbClr>
                  </a:outerShdw>
                </a:effectLst>
              </a:rPr>
            </a:br>
            <a:r>
              <a:rPr lang="ru-RU" sz="2000" b="1" dirty="0" smtClean="0">
                <a:solidFill>
                  <a:srgbClr val="002060"/>
                </a:solidFill>
                <a:effectLst>
                  <a:outerShdw blurRad="38100" dist="38100" dir="2700000" algn="tl">
                    <a:srgbClr val="000000">
                      <a:alpha val="43137"/>
                    </a:srgbClr>
                  </a:outerShdw>
                </a:effectLst>
              </a:rPr>
              <a:t>Верные формулировки</a:t>
            </a:r>
            <a:endParaRPr lang="ru-RU" sz="2000" dirty="0">
              <a:solidFill>
                <a:srgbClr val="002060"/>
              </a:solidFill>
              <a:effectLst>
                <a:outerShdw blurRad="38100" dist="38100" dir="2700000" algn="tl">
                  <a:srgbClr val="000000">
                    <a:alpha val="43137"/>
                  </a:srgbClr>
                </a:outerShdw>
              </a:effectLst>
            </a:endParaRPr>
          </a:p>
        </p:txBody>
      </p:sp>
      <p:sp>
        <p:nvSpPr>
          <p:cNvPr id="6" name="Содержимое 5"/>
          <p:cNvSpPr>
            <a:spLocks noGrp="1"/>
          </p:cNvSpPr>
          <p:nvPr>
            <p:ph idx="1"/>
          </p:nvPr>
        </p:nvSpPr>
        <p:spPr/>
        <p:txBody>
          <a:bodyPr>
            <a:normAutofit/>
          </a:bodyPr>
          <a:lstStyle/>
          <a:p>
            <a:pPr algn="just">
              <a:buNone/>
            </a:pPr>
            <a:r>
              <a:rPr lang="ru-RU" sz="2000" b="1" dirty="0" smtClean="0"/>
              <a:t>  </a:t>
            </a:r>
            <a:r>
              <a:rPr lang="ru-RU" sz="2400" b="1" dirty="0" smtClean="0"/>
              <a:t> </a:t>
            </a:r>
          </a:p>
          <a:p>
            <a:pPr algn="just">
              <a:buFont typeface="Wingdings" pitchFamily="2" charset="2"/>
              <a:buChar char="ü"/>
            </a:pPr>
            <a:r>
              <a:rPr lang="ru-RU" sz="2000" i="1" dirty="0"/>
              <a:t>С раннего возраста у детей формируется характер, развиваются определённые навыки, человек начинает свой путь в большую жизнь. Необходимо ли с детства приучать ребёнка к преодолению трудностей? Именно над этой проблемой заставляет задуматься автор.</a:t>
            </a:r>
          </a:p>
          <a:p>
            <a:pPr algn="just">
              <a:buFont typeface="Wingdings" pitchFamily="2" charset="2"/>
              <a:buChar char="ü"/>
            </a:pPr>
            <a:endParaRPr lang="ru-RU" sz="2000" i="1" dirty="0" smtClean="0"/>
          </a:p>
          <a:p>
            <a:pPr algn="just">
              <a:buFont typeface="Wingdings" pitchFamily="2" charset="2"/>
              <a:buChar char="ü"/>
            </a:pPr>
            <a:r>
              <a:rPr lang="ru-RU" sz="2000" i="1" dirty="0" smtClean="0"/>
              <a:t>Какой </a:t>
            </a:r>
            <a:r>
              <a:rPr lang="ru-RU" sz="2000" i="1" dirty="0"/>
              <a:t>жизненный опыт мы приобретаем в детстве? К размышлению над этой проблемой нас приглашает </a:t>
            </a:r>
            <a:r>
              <a:rPr lang="ru-RU" sz="2000" i="1" dirty="0" smtClean="0"/>
              <a:t>советский писатель </a:t>
            </a:r>
            <a:r>
              <a:rPr lang="ru-RU" sz="2000" i="1" dirty="0"/>
              <a:t>и журналист Василий Михайлович </a:t>
            </a:r>
            <a:r>
              <a:rPr lang="ru-RU" sz="2000" i="1" dirty="0" smtClean="0"/>
              <a:t>Песков.</a:t>
            </a:r>
          </a:p>
          <a:p>
            <a:pPr algn="just">
              <a:buFont typeface="Wingdings" pitchFamily="2" charset="2"/>
              <a:buChar char="ü"/>
            </a:pPr>
            <a:endParaRPr lang="ru-RU" sz="2000" i="1" dirty="0"/>
          </a:p>
          <a:p>
            <a:pPr algn="just">
              <a:buFont typeface="Wingdings" pitchFamily="2" charset="2"/>
              <a:buChar char="ü"/>
            </a:pPr>
            <a:r>
              <a:rPr lang="ru-RU" sz="2000" i="1" dirty="0" smtClean="0"/>
              <a:t>Автор </a:t>
            </a:r>
            <a:r>
              <a:rPr lang="ru-RU" sz="2000" i="1" dirty="0"/>
              <a:t>размышляет над проблемой </a:t>
            </a:r>
            <a:r>
              <a:rPr lang="ru-RU" sz="2000" i="1" dirty="0" smtClean="0"/>
              <a:t>воспитания, «школы жизни» </a:t>
            </a:r>
            <a:r>
              <a:rPr lang="ru-RU" sz="2000" i="1" dirty="0"/>
              <a:t>в военные годы.</a:t>
            </a:r>
          </a:p>
          <a:p>
            <a:pPr marL="0" indent="444500" algn="just">
              <a:buNone/>
            </a:pPr>
            <a:endParaRPr lang="ru-RU" sz="2800" i="1" dirty="0" smtClean="0"/>
          </a:p>
        </p:txBody>
      </p:sp>
    </p:spTree>
    <p:extLst>
      <p:ext uri="{BB962C8B-B14F-4D97-AF65-F5344CB8AC3E}">
        <p14:creationId xmlns:p14="http://schemas.microsoft.com/office/powerpoint/2010/main" xmlns="" val="32128445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noAutofit/>
          </a:bodyPr>
          <a:lstStyle/>
          <a:p>
            <a:pPr>
              <a:defRPr/>
            </a:pPr>
            <a:r>
              <a:rPr lang="ru-RU" sz="2000" b="1" i="1" dirty="0" smtClean="0"/>
              <a:t>  </a:t>
            </a:r>
            <a:r>
              <a:rPr lang="ru-RU" sz="3200" b="1" dirty="0" smtClean="0">
                <a:solidFill>
                  <a:srgbClr val="002060"/>
                </a:solidFill>
                <a:effectLst>
                  <a:outerShdw blurRad="38100" dist="38100" dir="2700000" algn="tl">
                    <a:srgbClr val="000000">
                      <a:alpha val="43137"/>
                    </a:srgbClr>
                  </a:outerShdw>
                </a:effectLst>
              </a:rPr>
              <a:t>   </a:t>
            </a:r>
            <a:r>
              <a:rPr lang="en-US" sz="3200" b="1" dirty="0" smtClean="0">
                <a:solidFill>
                  <a:srgbClr val="002060"/>
                </a:solidFill>
                <a:effectLst>
                  <a:outerShdw blurRad="38100" dist="38100" dir="2700000" algn="tl">
                    <a:srgbClr val="000000">
                      <a:alpha val="43137"/>
                    </a:srgbClr>
                  </a:outerShdw>
                </a:effectLst>
              </a:rPr>
              <a:t> </a:t>
            </a:r>
            <a:r>
              <a:rPr lang="ru-RU" sz="3200" b="1" dirty="0" smtClean="0">
                <a:solidFill>
                  <a:srgbClr val="002060"/>
                </a:solidFill>
                <a:effectLst>
                  <a:outerShdw blurRad="38100" dist="38100" dir="2700000" algn="tl">
                    <a:srgbClr val="000000">
                      <a:alpha val="43137"/>
                    </a:srgbClr>
                  </a:outerShdw>
                </a:effectLst>
              </a:rPr>
              <a:t> Формулирование проблемы</a:t>
            </a:r>
            <a:br>
              <a:rPr lang="ru-RU" sz="3200" b="1" dirty="0" smtClean="0">
                <a:solidFill>
                  <a:srgbClr val="002060"/>
                </a:solidFill>
                <a:effectLst>
                  <a:outerShdw blurRad="38100" dist="38100" dir="2700000" algn="tl">
                    <a:srgbClr val="000000">
                      <a:alpha val="43137"/>
                    </a:srgbClr>
                  </a:outerShdw>
                </a:effectLst>
              </a:rPr>
            </a:br>
            <a:r>
              <a:rPr lang="ru-RU" sz="2800" b="1" dirty="0" smtClean="0">
                <a:solidFill>
                  <a:srgbClr val="002060"/>
                </a:solidFill>
                <a:effectLst>
                  <a:outerShdw blurRad="38100" dist="38100" dir="2700000" algn="tl">
                    <a:srgbClr val="000000">
                      <a:alpha val="43137"/>
                    </a:srgbClr>
                  </a:outerShdw>
                </a:effectLst>
              </a:rPr>
              <a:t> </a:t>
            </a:r>
            <a:endParaRPr lang="ru-RU" sz="2800" dirty="0">
              <a:solidFill>
                <a:srgbClr val="002060"/>
              </a:solidFill>
              <a:effectLst>
                <a:outerShdw blurRad="38100" dist="38100" dir="2700000" algn="tl">
                  <a:srgbClr val="000000">
                    <a:alpha val="43137"/>
                  </a:srgbClr>
                </a:outerShdw>
              </a:effectLst>
            </a:endParaRPr>
          </a:p>
        </p:txBody>
      </p:sp>
      <p:sp>
        <p:nvSpPr>
          <p:cNvPr id="6" name="Содержимое 5"/>
          <p:cNvSpPr>
            <a:spLocks noGrp="1"/>
          </p:cNvSpPr>
          <p:nvPr>
            <p:ph idx="1"/>
          </p:nvPr>
        </p:nvSpPr>
        <p:spPr/>
        <p:txBody>
          <a:bodyPr>
            <a:normAutofit fontScale="92500"/>
          </a:bodyPr>
          <a:lstStyle/>
          <a:p>
            <a:pPr algn="just">
              <a:buNone/>
            </a:pPr>
            <a:r>
              <a:rPr lang="ru-RU" sz="2000" b="1" dirty="0" smtClean="0"/>
              <a:t>  </a:t>
            </a:r>
            <a:r>
              <a:rPr lang="ru-RU" sz="2400" b="1" dirty="0" smtClean="0"/>
              <a:t> </a:t>
            </a:r>
          </a:p>
          <a:p>
            <a:pPr marL="0" indent="0" algn="just">
              <a:buNone/>
            </a:pPr>
            <a:r>
              <a:rPr lang="ru-RU" sz="2600" b="1" dirty="0"/>
              <a:t>Вместо проблемы сформулирован её частный аспект:</a:t>
            </a:r>
          </a:p>
          <a:p>
            <a:pPr algn="just">
              <a:buFont typeface="Wingdings" pitchFamily="2" charset="2"/>
              <a:buChar char="ü"/>
            </a:pPr>
            <a:r>
              <a:rPr lang="ru-RU" sz="2400" i="1" dirty="0"/>
              <a:t>В тексте советского писателя, журналиста В.М. </a:t>
            </a:r>
            <a:r>
              <a:rPr lang="ru-RU" sz="2400" i="1" dirty="0" err="1"/>
              <a:t>Пескова</a:t>
            </a:r>
            <a:r>
              <a:rPr lang="ru-RU" sz="2400" i="1" dirty="0"/>
              <a:t> поднимается проблема образования военных лет.</a:t>
            </a:r>
          </a:p>
          <a:p>
            <a:pPr algn="just">
              <a:buFont typeface="Wingdings" pitchFamily="2" charset="2"/>
              <a:buChar char="ü"/>
            </a:pPr>
            <a:r>
              <a:rPr lang="ru-RU" sz="2400" i="1" dirty="0" smtClean="0"/>
              <a:t>Меня </a:t>
            </a:r>
            <a:r>
              <a:rPr lang="ru-RU" sz="2400" i="1" dirty="0"/>
              <a:t>очень заинтересовало произведение В.М. </a:t>
            </a:r>
            <a:r>
              <a:rPr lang="ru-RU" sz="2400" i="1" dirty="0" err="1"/>
              <a:t>Пескова</a:t>
            </a:r>
            <a:r>
              <a:rPr lang="ru-RU" sz="2400" i="1" dirty="0"/>
              <a:t>. В данном тексте автор поднимает, на мой взгляд, очень важную проблему, проблему  о «суровых военных годах».</a:t>
            </a:r>
          </a:p>
          <a:p>
            <a:pPr algn="just">
              <a:buFont typeface="Wingdings" pitchFamily="2" charset="2"/>
              <a:buChar char="ü"/>
            </a:pPr>
            <a:r>
              <a:rPr lang="ru-RU" sz="2400" i="1" dirty="0"/>
              <a:t>Какие трудности встречаются у человека в детстве? Как они влияют на дальнейшую жизнь, чему учат? </a:t>
            </a:r>
            <a:endParaRPr lang="ru-RU" sz="2400" i="1" dirty="0" smtClean="0"/>
          </a:p>
          <a:p>
            <a:pPr algn="just">
              <a:buFont typeface="Wingdings" pitchFamily="2" charset="2"/>
              <a:buChar char="ü"/>
            </a:pPr>
            <a:r>
              <a:rPr lang="ru-RU" sz="2400" i="1" dirty="0"/>
              <a:t>В своём тексте Василий Песков выдвигает, как мне кажется, проблему, которая была и будет актуальна. Тема войны.</a:t>
            </a:r>
          </a:p>
          <a:p>
            <a:pPr>
              <a:buFont typeface="Wingdings" pitchFamily="2" charset="2"/>
              <a:buChar char="ü"/>
            </a:pPr>
            <a:endParaRPr lang="ru-RU" sz="2400" dirty="0"/>
          </a:p>
        </p:txBody>
      </p:sp>
    </p:spTree>
    <p:extLst>
      <p:ext uri="{BB962C8B-B14F-4D97-AF65-F5344CB8AC3E}">
        <p14:creationId xmlns:p14="http://schemas.microsoft.com/office/powerpoint/2010/main" xmlns="" val="560996154"/>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3987</TotalTime>
  <Words>2521</Words>
  <Application>Microsoft Office PowerPoint</Application>
  <PresentationFormat>Экран (4:3)</PresentationFormat>
  <Paragraphs>220</Paragraphs>
  <Slides>31</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31</vt:i4>
      </vt:variant>
    </vt:vector>
  </HeadingPairs>
  <TitlesOfParts>
    <vt:vector size="32" baseType="lpstr">
      <vt:lpstr>Тема Office</vt:lpstr>
      <vt:lpstr>     Сочинение на ЕГЭ:   работа над ошибками   </vt:lpstr>
      <vt:lpstr>     Формулировка задания</vt:lpstr>
      <vt:lpstr>Слайд 3</vt:lpstr>
      <vt:lpstr>Слайд 4</vt:lpstr>
      <vt:lpstr>Слайд 5</vt:lpstr>
      <vt:lpstr>Слайд 6</vt:lpstr>
      <vt:lpstr>        Информация о тексте</vt:lpstr>
      <vt:lpstr>       Формулирование проблемы Верные формулировки</vt:lpstr>
      <vt:lpstr>       Формулирование проблемы  </vt:lpstr>
      <vt:lpstr>       Формулирование проблемы </vt:lpstr>
      <vt:lpstr>       Формулирование проблемы Формулировки, неудачные с точки зрения речевого оформления</vt:lpstr>
      <vt:lpstr>Слайд 12</vt:lpstr>
      <vt:lpstr> </vt:lpstr>
      <vt:lpstr>      Объект комментирования</vt:lpstr>
      <vt:lpstr>Типы информации в тексте</vt:lpstr>
      <vt:lpstr>      Критерии оценивания</vt:lpstr>
      <vt:lpstr> Критерии оценивания</vt:lpstr>
      <vt:lpstr> Критерии оценивания</vt:lpstr>
      <vt:lpstr>      Что такое «пример-иллюстрация»?</vt:lpstr>
      <vt:lpstr>       Комментарий</vt:lpstr>
      <vt:lpstr>       Комментарий</vt:lpstr>
      <vt:lpstr>       Комментарий</vt:lpstr>
      <vt:lpstr>       Комментарий</vt:lpstr>
      <vt:lpstr>       Комментарий</vt:lpstr>
      <vt:lpstr>       Комментарий</vt:lpstr>
      <vt:lpstr>       Комментарий</vt:lpstr>
      <vt:lpstr> Позиция автора</vt:lpstr>
      <vt:lpstr>  Аргументация</vt:lpstr>
      <vt:lpstr>  Аргументация</vt:lpstr>
      <vt:lpstr>Русский язык. Сочинение на ЕГЭ. Курс интенсивной подготовки</vt:lpstr>
      <vt:lpstr>      Контактная информация</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Andrei</dc:creator>
  <cp:lastModifiedBy>Сенина Наталья Аркадьевна</cp:lastModifiedBy>
  <cp:revision>356</cp:revision>
  <dcterms:created xsi:type="dcterms:W3CDTF">2013-05-20T20:59:09Z</dcterms:created>
  <dcterms:modified xsi:type="dcterms:W3CDTF">2016-11-12T20:03:50Z</dcterms:modified>
</cp:coreProperties>
</file>